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5" r:id="rId2"/>
  </p:sldMasterIdLst>
  <p:notesMasterIdLst>
    <p:notesMasterId r:id="rId17"/>
  </p:notesMasterIdLst>
  <p:handoutMasterIdLst>
    <p:handoutMasterId r:id="rId18"/>
  </p:handoutMasterIdLst>
  <p:sldIdLst>
    <p:sldId id="297" r:id="rId3"/>
    <p:sldId id="270" r:id="rId4"/>
    <p:sldId id="303" r:id="rId5"/>
    <p:sldId id="306" r:id="rId6"/>
    <p:sldId id="1612" r:id="rId7"/>
    <p:sldId id="1613" r:id="rId8"/>
    <p:sldId id="1614" r:id="rId9"/>
    <p:sldId id="1615" r:id="rId10"/>
    <p:sldId id="1617" r:id="rId11"/>
    <p:sldId id="496" r:id="rId12"/>
    <p:sldId id="1627" r:id="rId13"/>
    <p:sldId id="1628" r:id="rId14"/>
    <p:sldId id="266" r:id="rId15"/>
    <p:sldId id="279" r:id="rId16"/>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73F5E"/>
    <a:srgbClr val="1184D1"/>
    <a:srgbClr val="0D63C5"/>
    <a:srgbClr val="0C64B7"/>
    <a:srgbClr val="B1CD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88" autoAdjust="0"/>
    <p:restoredTop sz="95183" autoAdjust="0"/>
  </p:normalViewPr>
  <p:slideViewPr>
    <p:cSldViewPr snapToGrid="0" snapToObjects="1">
      <p:cViewPr varScale="1">
        <p:scale>
          <a:sx n="74" d="100"/>
          <a:sy n="74" d="100"/>
        </p:scale>
        <p:origin x="1194" y="66"/>
      </p:cViewPr>
      <p:guideLst>
        <p:guide orient="horz" pos="2160"/>
        <p:guide pos="2880"/>
      </p:guideLst>
    </p:cSldViewPr>
  </p:slideViewPr>
  <p:notesTextViewPr>
    <p:cViewPr>
      <p:scale>
        <a:sx n="100" d="100"/>
        <a:sy n="100" d="100"/>
      </p:scale>
      <p:origin x="0" y="0"/>
    </p:cViewPr>
  </p:notesTextViewPr>
  <p:sorterViewPr>
    <p:cViewPr>
      <p:scale>
        <a:sx n="140" d="100"/>
        <a:sy n="140" d="100"/>
      </p:scale>
      <p:origin x="0" y="0"/>
    </p:cViewPr>
  </p:sorterViewPr>
  <p:notesViewPr>
    <p:cSldViewPr snapToGrid="0" snapToObjects="1">
      <p:cViewPr varScale="1">
        <p:scale>
          <a:sx n="75" d="100"/>
          <a:sy n="75" d="100"/>
        </p:scale>
        <p:origin x="-1938" y="-84"/>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6"/>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955C2B9F-65D6-4B62-9DED-487297252936}" type="slidenum">
              <a:rPr lang="en-US" smtClean="0"/>
              <a:t>‹#›</a:t>
            </a:fld>
            <a:endParaRPr lang="en-US"/>
          </a:p>
        </p:txBody>
      </p:sp>
      <p:sp>
        <p:nvSpPr>
          <p:cNvPr id="8" name="Date Placeholder 7"/>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75B6D886-AAF9-4153-AF4A-52565829C33C}" type="datetimeFigureOut">
              <a:rPr lang="en-US" smtClean="0"/>
              <a:t>11/3/2021</a:t>
            </a:fld>
            <a:endParaRPr lang="en-US"/>
          </a:p>
        </p:txBody>
      </p:sp>
    </p:spTree>
    <p:extLst>
      <p:ext uri="{BB962C8B-B14F-4D97-AF65-F5344CB8AC3E}">
        <p14:creationId xmlns:p14="http://schemas.microsoft.com/office/powerpoint/2010/main" val="20135536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ABA1E47F-1BCF-694B-800F-CD6000B77BF7}" type="datetimeFigureOut">
              <a:rPr lang="en-US" smtClean="0"/>
              <a:t>11/3/2021</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B00B0519-DA27-DD40-B57A-300FB02B3F3B}" type="slidenum">
              <a:rPr lang="en-US" smtClean="0"/>
              <a:t>‹#›</a:t>
            </a:fld>
            <a:endParaRPr lang="en-US"/>
          </a:p>
        </p:txBody>
      </p:sp>
    </p:spTree>
    <p:extLst>
      <p:ext uri="{BB962C8B-B14F-4D97-AF65-F5344CB8AC3E}">
        <p14:creationId xmlns:p14="http://schemas.microsoft.com/office/powerpoint/2010/main" val="8222318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0519-DA27-DD40-B57A-300FB02B3F3B}" type="slidenum">
              <a:rPr lang="en-US" smtClean="0"/>
              <a:t>1</a:t>
            </a:fld>
            <a:endParaRPr lang="en-US"/>
          </a:p>
        </p:txBody>
      </p:sp>
    </p:spTree>
    <p:extLst>
      <p:ext uri="{BB962C8B-B14F-4D97-AF65-F5344CB8AC3E}">
        <p14:creationId xmlns:p14="http://schemas.microsoft.com/office/powerpoint/2010/main" val="3104672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0B0519-DA27-DD40-B57A-300FB02B3F3B}" type="slidenum">
              <a:rPr lang="en-US" smtClean="0"/>
              <a:t>3</a:t>
            </a:fld>
            <a:endParaRPr lang="en-US"/>
          </a:p>
        </p:txBody>
      </p:sp>
    </p:spTree>
    <p:extLst>
      <p:ext uri="{BB962C8B-B14F-4D97-AF65-F5344CB8AC3E}">
        <p14:creationId xmlns:p14="http://schemas.microsoft.com/office/powerpoint/2010/main" val="2165683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i="0" dirty="0"/>
              <a:t>As mentioned earlier, another alternative to use is telemedicine if you need to seek medical care for a non emergent medical condition or a behavioral health condition.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900" b="0" i="0" dirty="0"/>
          </a:p>
          <a:p>
            <a:pPr defTabSz="465887">
              <a:defRPr/>
            </a:pPr>
            <a:r>
              <a:rPr lang="en-US" sz="900" b="0" i="0" dirty="0"/>
              <a:t>Excellus BlueCross BlueShield’s telemedicine program is powered through MDLIVE.  Please note that availability of this service varies per group, so be sure to check with your HR department or check your Excellus online account to make sure it is available to you!</a:t>
            </a:r>
          </a:p>
          <a:p>
            <a:endParaRPr lang="en-US" sz="900" b="0" i="1" dirty="0"/>
          </a:p>
          <a:p>
            <a:pPr marL="174708" indent="-174708" defTabSz="474739">
              <a:buFontTx/>
              <a:buChar char="-"/>
              <a:defRPr/>
            </a:pPr>
            <a:r>
              <a:rPr lang="en-US" sz="900" b="0" i="1" dirty="0">
                <a:ea typeface="MS PGothic" pitchFamily="34" charset="-128"/>
                <a:cs typeface="MS PGothic" charset="0"/>
              </a:rPr>
              <a:t>Telemedicine</a:t>
            </a:r>
            <a:r>
              <a:rPr lang="en-US" sz="900" b="0" dirty="0">
                <a:ea typeface="MS PGothic" pitchFamily="34" charset="-128"/>
                <a:cs typeface="MS PGothic" charset="0"/>
              </a:rPr>
              <a:t> </a:t>
            </a:r>
            <a:r>
              <a:rPr lang="en-US" sz="900" dirty="0">
                <a:ea typeface="MS PGothic" pitchFamily="34" charset="-128"/>
                <a:cs typeface="MS PGothic" charset="0"/>
              </a:rPr>
              <a:t>is a service that delivers low-cost access to virtual healthcare 24/7, 365 days out of the year with a board-certified physician.   This can be done through audio only such as a phone call, or through video chat. </a:t>
            </a:r>
            <a:r>
              <a:rPr lang="en-US" sz="900" b="1" i="1" dirty="0"/>
              <a:t>You can use telemedicine </a:t>
            </a:r>
            <a:r>
              <a:rPr lang="en-US" sz="900" dirty="0"/>
              <a:t>for a variety of non, emergency medical conditions such as a rash, cold, pink eye and more.   You can also use telemedicine for a Behavioral Health visit for conditions such as anxiety, stress, grief and loss, and addiction.</a:t>
            </a:r>
          </a:p>
          <a:p>
            <a:pPr marL="174708" indent="-174708" defTabSz="474739">
              <a:buFontTx/>
              <a:buChar char="-"/>
              <a:defRPr/>
            </a:pPr>
            <a:r>
              <a:rPr lang="en-US" sz="900" dirty="0"/>
              <a:t>MDLIVE providers can diagnose based on medical criteria, prescribe medications when appropriate and send them right to your pharmacy! </a:t>
            </a:r>
          </a:p>
          <a:p>
            <a:pPr marL="174708" indent="-174708" defTabSz="474739">
              <a:buFontTx/>
              <a:buChar char="-"/>
              <a:defRPr/>
            </a:pPr>
            <a:endParaRPr lang="en-US" sz="900" dirty="0">
              <a:ea typeface="MS PGothic" pitchFamily="34" charset="-128"/>
              <a:cs typeface="MS PGothic" charset="0"/>
            </a:endParaRPr>
          </a:p>
          <a:p>
            <a:pPr marL="174708" indent="-174708" defTabSz="474739">
              <a:buFontTx/>
              <a:buChar char="-"/>
              <a:defRPr/>
            </a:pPr>
            <a:r>
              <a:rPr lang="en-US" sz="900" dirty="0">
                <a:ea typeface="MS PGothic" pitchFamily="34" charset="-128"/>
                <a:cs typeface="MS PGothic" charset="0"/>
              </a:rPr>
              <a:t>So when should you use telemedicine?  Telemedicine can be used if your primary care physician is unavailable such as after hours or weekends,  if you’re traveling anywhere in the United States, if you can’t leave work or home for any reason, or if you have a child on your plan that is away at college. </a:t>
            </a:r>
          </a:p>
          <a:p>
            <a:pPr marL="174708" indent="-174708" defTabSz="474739">
              <a:buFontTx/>
              <a:buChar char="-"/>
              <a:defRPr/>
            </a:pPr>
            <a:endParaRPr lang="en-US" sz="900" dirty="0">
              <a:ea typeface="MS PGothic" pitchFamily="34" charset="-128"/>
              <a:cs typeface="MS PGothic" charset="0"/>
            </a:endParaRPr>
          </a:p>
          <a:p>
            <a:pPr marL="171450" indent="-171450" defTabSz="465887">
              <a:buFontTx/>
              <a:buChar char="-"/>
              <a:defRPr/>
            </a:pPr>
            <a:r>
              <a:rPr lang="en-US" sz="900" b="1" i="1" dirty="0">
                <a:ea typeface="MS PGothic" pitchFamily="34" charset="-128"/>
                <a:cs typeface="MS PGothic" charset="0"/>
              </a:rPr>
              <a:t>The cost can </a:t>
            </a:r>
            <a:r>
              <a:rPr lang="en-US" sz="900" dirty="0">
                <a:ea typeface="MS PGothic" pitchFamily="34" charset="-128"/>
                <a:cs typeface="MS PGothic" charset="0"/>
              </a:rPr>
              <a:t>vary for services delivered, but once you create your account with MDLIVE the cost for each visit will be displayed to you prior to setting up an appointment.  </a:t>
            </a:r>
          </a:p>
          <a:p>
            <a:pPr marL="171450" indent="-171450" defTabSz="465887">
              <a:buFontTx/>
              <a:buChar char="-"/>
              <a:defRPr/>
            </a:pPr>
            <a:endParaRPr lang="en-US" sz="900" dirty="0">
              <a:ea typeface="MS PGothic" pitchFamily="34" charset="-128"/>
              <a:cs typeface="MS PGothic" charset="0"/>
            </a:endParaRPr>
          </a:p>
          <a:p>
            <a:pPr marL="285750" indent="-285750">
              <a:buFont typeface="Arial" panose="020B0604020202020204" pitchFamily="34" charset="0"/>
              <a:buChar char="•"/>
            </a:pPr>
            <a:r>
              <a:rPr lang="en-US" sz="900" dirty="0"/>
              <a:t>Payment can be made with any major credit card, HSA, FSA or HRA card. </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00B0519-DA27-DD40-B57A-300FB02B3F3B}" type="slidenum">
              <a:rPr lang="en-US" smtClean="0"/>
              <a:t>5</a:t>
            </a:fld>
            <a:endParaRPr lang="en-US"/>
          </a:p>
        </p:txBody>
      </p:sp>
    </p:spTree>
    <p:extLst>
      <p:ext uri="{BB962C8B-B14F-4D97-AF65-F5344CB8AC3E}">
        <p14:creationId xmlns:p14="http://schemas.microsoft.com/office/powerpoint/2010/main" val="1238643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465887">
              <a:buFontTx/>
              <a:buChar char="-"/>
              <a:defRPr/>
            </a:pPr>
            <a:r>
              <a:rPr lang="en-US" dirty="0"/>
              <a:t>To get started using telemedicine, first you need to register and create an MDLIVE account.  This can be done a variety of ways, including online, through the MDLIVE app, calling MDLIVE or the newest and easier way is simply through texting!  If you are registering through the website or through the MDLIVE app, be sure to check the box that says “Do you receive MDLIVE as a benefit?”.  When it asks for your insurance name, start typing Excellus BCBS.  It will begin to auto populate so be sure to choose the right one!  From there, it will ask for your member ID# which is your subscriber ID located on your health insurance card.  </a:t>
            </a:r>
          </a:p>
          <a:p>
            <a:pPr marL="171450" indent="-171450" defTabSz="465887">
              <a:buFontTx/>
              <a:buChar char="-"/>
              <a:defRPr/>
            </a:pPr>
            <a:endParaRPr lang="en-US" dirty="0"/>
          </a:p>
          <a:p>
            <a:pPr marL="171450" indent="-171450" defTabSz="465887">
              <a:buFontTx/>
              <a:buChar char="-"/>
              <a:defRPr/>
            </a:pPr>
            <a:r>
              <a:rPr lang="en-US" dirty="0"/>
              <a:t>It takes only a few minutes to register and set your MDLIVE account up.  We encourage you to register your MDLIVE account as soon as possible because the last thing you want to do when you are sick is be going through the process of setting up a username, password and health profile!  Please note that each person on your plan 18 years or older will need to create their own MDLIVE account.  Dependents on your health plan can be created as a “dependent” on the subscribers account.  </a:t>
            </a:r>
          </a:p>
          <a:p>
            <a:pPr marL="171450" indent="-171450" defTabSz="465887">
              <a:buFontTx/>
              <a:buChar char="-"/>
              <a:defRPr/>
            </a:pPr>
            <a:endParaRPr lang="en-US" dirty="0"/>
          </a:p>
          <a:p>
            <a:pPr marL="171450" marR="0" lvl="0" indent="-171450" algn="l" defTabSz="465887" rtl="0" eaLnBrk="1" fontAlgn="auto" latinLnBrk="0" hangingPunct="1">
              <a:lnSpc>
                <a:spcPct val="100000"/>
              </a:lnSpc>
              <a:spcBef>
                <a:spcPts val="0"/>
              </a:spcBef>
              <a:spcAft>
                <a:spcPts val="0"/>
              </a:spcAft>
              <a:buClrTx/>
              <a:buSzTx/>
              <a:buFontTx/>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00B0519-DA27-DD40-B57A-300FB02B3F3B}" type="slidenum">
              <a:rPr lang="en-US" smtClean="0"/>
              <a:t>6</a:t>
            </a:fld>
            <a:endParaRPr lang="en-US"/>
          </a:p>
        </p:txBody>
      </p:sp>
    </p:spTree>
    <p:extLst>
      <p:ext uri="{BB962C8B-B14F-4D97-AF65-F5344CB8AC3E}">
        <p14:creationId xmlns:p14="http://schemas.microsoft.com/office/powerpoint/2010/main" val="2707605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the text registration is the newest and simplest way to register and create your account with MDLIVE.  Simply text the word “Excellus” to 635-483 which is MDLIVE numerically.  Click on the link that is provided to get started!</a:t>
            </a:r>
          </a:p>
          <a:p>
            <a:endParaRPr lang="en-US" dirty="0"/>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0B0519-DA27-DD40-B57A-300FB02B3F3B}" type="slidenum">
              <a:rPr lang="en-US" smtClean="0"/>
              <a:t>7</a:t>
            </a:fld>
            <a:endParaRPr lang="en-US"/>
          </a:p>
        </p:txBody>
      </p:sp>
    </p:spTree>
    <p:extLst>
      <p:ext uri="{BB962C8B-B14F-4D97-AF65-F5344CB8AC3E}">
        <p14:creationId xmlns:p14="http://schemas.microsoft.com/office/powerpoint/2010/main" val="40908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t>Once you create your account you can login by going to MDLIVE.com or by logging in through the app.  The first time you log in, you are encouraged to complete your Health Profile.  This only needs to be done once and can be saved going forward, but you have the option to go in and edit at any time!.</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200" dirty="0"/>
              <a:t>Be sure to include any information that you would like an MDLIVE provider to know, such as any current medical conditions, prescriptions, etc.  You can input your pharmacy information in the “My Pharmacy” tab so any prescriptions that may be written can be electronically faxed right to your pharmacy and all you will have to do is go pick them up!  You can also input your Primary Cary Physicians information in the “My Providers” tab and you have the option to have a clinical summary of your MDLIVE visit electronically faxed to your PCP at the end of each visit.</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endParaRPr lang="en-US" sz="1200" dirty="0"/>
          </a:p>
        </p:txBody>
      </p:sp>
      <p:sp>
        <p:nvSpPr>
          <p:cNvPr id="4" name="Slide Number Placeholder 3"/>
          <p:cNvSpPr>
            <a:spLocks noGrp="1"/>
          </p:cNvSpPr>
          <p:nvPr>
            <p:ph type="sldNum" sz="quarter" idx="5"/>
          </p:nvPr>
        </p:nvSpPr>
        <p:spPr/>
        <p:txBody>
          <a:bodyPr/>
          <a:lstStyle/>
          <a:p>
            <a:fld id="{B00B0519-DA27-DD40-B57A-300FB02B3F3B}" type="slidenum">
              <a:rPr lang="en-US" smtClean="0"/>
              <a:t>8</a:t>
            </a:fld>
            <a:endParaRPr lang="en-US"/>
          </a:p>
        </p:txBody>
      </p:sp>
    </p:spTree>
    <p:extLst>
      <p:ext uri="{BB962C8B-B14F-4D97-AF65-F5344CB8AC3E}">
        <p14:creationId xmlns:p14="http://schemas.microsoft.com/office/powerpoint/2010/main" val="1408526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marR="0" lvl="0" indent="-3494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what is the process to set up an appointment with an MDLIVE provider?  </a:t>
            </a:r>
          </a:p>
          <a:p>
            <a:pPr marL="349415" marR="0" lvl="0" indent="-3494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Once you create your account and log in, you will first choose who the visit is for, such as yourself or a dependent you may have on your account.  From there you will be directed to your dashboard where you will have choices on which provider you can schedule with- There is a medical visit, therapy counseling, or psychiatry visit. The costs of each visit type will be displayed for you on your dashboard as well.  </a:t>
            </a:r>
          </a:p>
          <a:p>
            <a:pPr marL="349415" marR="0" lvl="0" indent="-3494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a medical visit, you can schedule a visit for a time that works best for your schedule or you can “See a Doctor Now” which will connect you with the next available doctor.  It is important to note that all appointments for behavioral</a:t>
            </a:r>
            <a:r>
              <a:rPr lang="en-US" baseline="0" dirty="0"/>
              <a:t> health</a:t>
            </a:r>
            <a:r>
              <a:rPr lang="en-US" dirty="0"/>
              <a:t> must be scheduled in advance but as mentioned appointments are available anytime of day or night. </a:t>
            </a:r>
          </a:p>
          <a:p>
            <a:pPr marL="349415" marR="0" lvl="0" indent="-3494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Once you select the visit type, you will answer a few short questions about your chief complaint, such as a sore throat or rash.  Once you answer the short questionnaire, it will populate a list of providers that you have the option to chose from. You can see the providers availability, credentials, languages spoken, and more to help you make a provider choice that you are comfortable with! </a:t>
            </a:r>
          </a:p>
          <a:p>
            <a:endParaRPr lang="en-US" dirty="0"/>
          </a:p>
          <a:p>
            <a:r>
              <a:rPr lang="en-US" dirty="0"/>
              <a:t>Once you chose a provider and time of your appointment, you will provide a contact number to be reached at and the provider will call you at the time of your appointment! </a:t>
            </a:r>
          </a:p>
        </p:txBody>
      </p:sp>
      <p:sp>
        <p:nvSpPr>
          <p:cNvPr id="4" name="Slide Number Placeholder 3"/>
          <p:cNvSpPr>
            <a:spLocks noGrp="1"/>
          </p:cNvSpPr>
          <p:nvPr>
            <p:ph type="sldNum" sz="quarter" idx="5"/>
          </p:nvPr>
        </p:nvSpPr>
        <p:spPr/>
        <p:txBody>
          <a:bodyPr/>
          <a:lstStyle/>
          <a:p>
            <a:fld id="{B00B0519-DA27-DD40-B57A-300FB02B3F3B}" type="slidenum">
              <a:rPr lang="en-US" smtClean="0"/>
              <a:t>9</a:t>
            </a:fld>
            <a:endParaRPr lang="en-US"/>
          </a:p>
        </p:txBody>
      </p:sp>
    </p:spTree>
    <p:extLst>
      <p:ext uri="{BB962C8B-B14F-4D97-AF65-F5344CB8AC3E}">
        <p14:creationId xmlns:p14="http://schemas.microsoft.com/office/powerpoint/2010/main" val="3710468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Another way to connect with our Care Management team is through the app </a:t>
            </a:r>
            <a:r>
              <a:rPr lang="en-US" dirty="0" err="1"/>
              <a:t>Wellframe</a:t>
            </a:r>
            <a:r>
              <a:rPr lang="en-US" dirty="0"/>
              <a:t>.  The free app providers a direct line to internal staff and</a:t>
            </a:r>
            <a:r>
              <a:rPr lang="en-US" sz="1200" dirty="0">
                <a:latin typeface="Tahoma" panose="020B0604030504040204" pitchFamily="34" charset="0"/>
                <a:ea typeface="Tahoma" panose="020B0604030504040204" pitchFamily="34" charset="0"/>
                <a:cs typeface="Tahoma" panose="020B0604030504040204" pitchFamily="34" charset="0"/>
              </a:rPr>
              <a:t> can help you set up appointment and medication reminders, learn about a diagnosis, set daily tasks, manage a condition, access articles and videos, and more!! You can download the </a:t>
            </a:r>
            <a:r>
              <a:rPr lang="en-US" sz="1200" dirty="0" err="1">
                <a:latin typeface="Tahoma" panose="020B0604030504040204" pitchFamily="34" charset="0"/>
                <a:ea typeface="Tahoma" panose="020B0604030504040204" pitchFamily="34" charset="0"/>
                <a:cs typeface="Tahoma" panose="020B0604030504040204" pitchFamily="34" charset="0"/>
              </a:rPr>
              <a:t>wellframe</a:t>
            </a:r>
            <a:r>
              <a:rPr lang="en-US" sz="1200" dirty="0">
                <a:latin typeface="Tahoma" panose="020B0604030504040204" pitchFamily="34" charset="0"/>
                <a:ea typeface="Tahoma" panose="020B0604030504040204" pitchFamily="34" charset="0"/>
                <a:cs typeface="Tahoma" panose="020B0604030504040204" pitchFamily="34" charset="0"/>
              </a:rPr>
              <a:t> app on any smart device for free and the access code to use is Excellus.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Again, during this lock down, Wellframe is a great resource not just to engage with care managers, but also to manage your personal health or stay on track with your healthy lifestyle goals.  There are self guided modules for stress management, weight management and tobacco cessation included on the app.  You can choose to engage with a health coach or care manager throughout your program.</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a:defRPr/>
            </a:pPr>
            <a:endParaRPr lang="en-US" dirty="0"/>
          </a:p>
        </p:txBody>
      </p:sp>
      <p:sp>
        <p:nvSpPr>
          <p:cNvPr id="4" name="Slide Number Placeholder 3"/>
          <p:cNvSpPr>
            <a:spLocks noGrp="1"/>
          </p:cNvSpPr>
          <p:nvPr>
            <p:ph type="sldNum" sz="quarter" idx="5"/>
          </p:nvPr>
        </p:nvSpPr>
        <p:spPr/>
        <p:txBody>
          <a:bodyPr/>
          <a:lstStyle/>
          <a:p>
            <a:fld id="{B00B0519-DA27-DD40-B57A-300FB02B3F3B}" type="slidenum">
              <a:rPr lang="en-US" smtClean="0"/>
              <a:t>10</a:t>
            </a:fld>
            <a:endParaRPr lang="en-US"/>
          </a:p>
        </p:txBody>
      </p:sp>
    </p:spTree>
    <p:extLst>
      <p:ext uri="{BB962C8B-B14F-4D97-AF65-F5344CB8AC3E}">
        <p14:creationId xmlns:p14="http://schemas.microsoft.com/office/powerpoint/2010/main" val="3014849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the </a:t>
            </a:r>
            <a:r>
              <a:rPr lang="en-US" dirty="0" err="1"/>
              <a:t>Wellframe</a:t>
            </a:r>
            <a:r>
              <a:rPr lang="en-US" dirty="0"/>
              <a:t> app can help with a variety of conditions, including Behavioral Health, Maternal Health, Asthma, Coronary Artery Disease, Care Transition, Congestive Heart Failure, Diabetes and diabetes prevention, as well as a variety of health and wellness programs such as weight loss, physical activity, gaps in care and stress management.  The app has a “chat” feature where you can simply text your questions to a Care Manager and you will get a response typically within 2 business days through the secure, HIPPA compliant portal.  </a:t>
            </a:r>
          </a:p>
        </p:txBody>
      </p:sp>
      <p:sp>
        <p:nvSpPr>
          <p:cNvPr id="4" name="Slide Number Placeholder 3"/>
          <p:cNvSpPr>
            <a:spLocks noGrp="1"/>
          </p:cNvSpPr>
          <p:nvPr>
            <p:ph type="sldNum" sz="quarter" idx="5"/>
          </p:nvPr>
        </p:nvSpPr>
        <p:spPr/>
        <p:txBody>
          <a:bodyPr/>
          <a:lstStyle/>
          <a:p>
            <a:fld id="{B00B0519-DA27-DD40-B57A-300FB02B3F3B}" type="slidenum">
              <a:rPr lang="en-US" smtClean="0"/>
              <a:t>11</a:t>
            </a:fld>
            <a:endParaRPr lang="en-US"/>
          </a:p>
        </p:txBody>
      </p:sp>
    </p:spTree>
    <p:extLst>
      <p:ext uri="{BB962C8B-B14F-4D97-AF65-F5344CB8AC3E}">
        <p14:creationId xmlns:p14="http://schemas.microsoft.com/office/powerpoint/2010/main" val="1707297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62288" cy="6871716"/>
          </a:xfrm>
          <a:prstGeom prst="rect">
            <a:avLst/>
          </a:prstGeom>
        </p:spPr>
      </p:pic>
      <p:sp>
        <p:nvSpPr>
          <p:cNvPr id="2" name="Title 1"/>
          <p:cNvSpPr>
            <a:spLocks noGrp="1"/>
          </p:cNvSpPr>
          <p:nvPr>
            <p:ph type="ctrTitle" hasCustomPrompt="1"/>
          </p:nvPr>
        </p:nvSpPr>
        <p:spPr>
          <a:xfrm>
            <a:off x="610232" y="4776550"/>
            <a:ext cx="7843858" cy="1004591"/>
          </a:xfrm>
          <a:prstGeom prst="rect">
            <a:avLst/>
          </a:prstGeom>
        </p:spPr>
        <p:txBody>
          <a:bodyPr anchor="ctr">
            <a:noAutofit/>
          </a:bodyPr>
          <a:lstStyle>
            <a:lvl1pPr algn="ctr">
              <a:defRPr sz="3200" b="1" i="0" kern="7500" cap="none" spc="0" baseline="0">
                <a:solidFill>
                  <a:schemeClr val="bg1"/>
                </a:solidFill>
                <a:effectLst>
                  <a:outerShdw blurRad="50800" dist="38100" dir="2700000" algn="tl" rotWithShape="0">
                    <a:prstClr val="black">
                      <a:alpha val="40000"/>
                    </a:prstClr>
                  </a:outerShdw>
                </a:effectLst>
                <a:latin typeface="Tahoma"/>
                <a:cs typeface="Tahoma"/>
              </a:defRPr>
            </a:lvl1pPr>
          </a:lstStyle>
          <a:p>
            <a:r>
              <a:rPr lang="en-US" dirty="0"/>
              <a:t>Click To Edit Master Title Style</a:t>
            </a:r>
          </a:p>
        </p:txBody>
      </p:sp>
      <p:sp>
        <p:nvSpPr>
          <p:cNvPr id="3" name="Subtitle 2"/>
          <p:cNvSpPr>
            <a:spLocks noGrp="1"/>
          </p:cNvSpPr>
          <p:nvPr>
            <p:ph type="subTitle" idx="1" hasCustomPrompt="1"/>
          </p:nvPr>
        </p:nvSpPr>
        <p:spPr>
          <a:xfrm>
            <a:off x="610237" y="5790622"/>
            <a:ext cx="7843849" cy="412984"/>
          </a:xfrm>
          <a:prstGeom prst="rect">
            <a:avLst/>
          </a:prstGeom>
        </p:spPr>
        <p:txBody>
          <a:bodyPr anchor="ctr">
            <a:noAutofit/>
          </a:bodyPr>
          <a:lstStyle>
            <a:lvl1pPr marL="0" indent="0" algn="ctr">
              <a:buNone/>
              <a:defRPr sz="2000" kern="17100" cap="none" spc="0">
                <a:solidFill>
                  <a:schemeClr val="tx2">
                    <a:lumMod val="60000"/>
                    <a:lumOff val="40000"/>
                  </a:schemeClr>
                </a:solidFill>
                <a:latin typeface="Tahom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59977" y="6676426"/>
            <a:ext cx="3024046" cy="91440"/>
          </a:xfrm>
          <a:prstGeom prst="rect">
            <a:avLst/>
          </a:prstGeom>
        </p:spPr>
      </p:pic>
    </p:spTree>
    <p:extLst>
      <p:ext uri="{BB962C8B-B14F-4D97-AF65-F5344CB8AC3E}">
        <p14:creationId xmlns:p14="http://schemas.microsoft.com/office/powerpoint/2010/main" val="970214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62288" cy="6871716"/>
          </a:xfrm>
          <a:prstGeom prst="rect">
            <a:avLst/>
          </a:prstGeom>
        </p:spPr>
      </p:pic>
    </p:spTree>
    <p:extLst>
      <p:ext uri="{BB962C8B-B14F-4D97-AF65-F5344CB8AC3E}">
        <p14:creationId xmlns:p14="http://schemas.microsoft.com/office/powerpoint/2010/main" val="2293557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cuss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62288" cy="6871716"/>
          </a:xfrm>
          <a:prstGeom prst="rect">
            <a:avLst/>
          </a:prstGeom>
        </p:spPr>
      </p:pic>
    </p:spTree>
    <p:extLst>
      <p:ext uri="{BB962C8B-B14F-4D97-AF65-F5344CB8AC3E}">
        <p14:creationId xmlns:p14="http://schemas.microsoft.com/office/powerpoint/2010/main" val="806999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62288" cy="6871716"/>
          </a:xfrm>
          <a:prstGeom prst="rect">
            <a:avLst/>
          </a:prstGeom>
        </p:spPr>
      </p:pic>
    </p:spTree>
    <p:extLst>
      <p:ext uri="{BB962C8B-B14F-4D97-AF65-F5344CB8AC3E}">
        <p14:creationId xmlns:p14="http://schemas.microsoft.com/office/powerpoint/2010/main" val="2293260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ppendix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62288" cy="6871716"/>
          </a:xfrm>
          <a:prstGeom prst="rect">
            <a:avLst/>
          </a:prstGeom>
        </p:spPr>
      </p:pic>
    </p:spTree>
    <p:extLst>
      <p:ext uri="{BB962C8B-B14F-4D97-AF65-F5344CB8AC3E}">
        <p14:creationId xmlns:p14="http://schemas.microsoft.com/office/powerpoint/2010/main" val="3800486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7315"/>
            <a:ext cx="9162288" cy="6871716"/>
          </a:xfrm>
          <a:prstGeom prst="rect">
            <a:avLst/>
          </a:prstGeom>
        </p:spPr>
      </p:pic>
      <p:sp>
        <p:nvSpPr>
          <p:cNvPr id="2" name="Title 1"/>
          <p:cNvSpPr>
            <a:spLocks noGrp="1"/>
          </p:cNvSpPr>
          <p:nvPr>
            <p:ph type="ctrTitle" hasCustomPrompt="1"/>
          </p:nvPr>
        </p:nvSpPr>
        <p:spPr>
          <a:xfrm>
            <a:off x="1861343" y="2340431"/>
            <a:ext cx="5421314" cy="871407"/>
          </a:xfrm>
          <a:prstGeom prst="rect">
            <a:avLst/>
          </a:prstGeom>
        </p:spPr>
        <p:txBody>
          <a:bodyPr anchor="b">
            <a:noAutofit/>
          </a:bodyPr>
          <a:lstStyle>
            <a:lvl1pPr algn="ctr">
              <a:defRPr sz="3000" b="1" i="0" kern="7500" cap="none" spc="0" baseline="0">
                <a:solidFill>
                  <a:schemeClr val="bg1"/>
                </a:solidFill>
                <a:effectLst>
                  <a:outerShdw blurRad="50800" dist="38100" dir="2700000" algn="tl" rotWithShape="0">
                    <a:prstClr val="black">
                      <a:alpha val="40000"/>
                    </a:prstClr>
                  </a:outerShdw>
                </a:effectLst>
                <a:latin typeface="Tahoma"/>
                <a:cs typeface="Tahoma"/>
              </a:defRPr>
            </a:lvl1pPr>
          </a:lstStyle>
          <a:p>
            <a:r>
              <a:rPr lang="en-US" dirty="0"/>
              <a:t>Click To Edit Master Title Style</a:t>
            </a:r>
          </a:p>
        </p:txBody>
      </p:sp>
      <p:sp>
        <p:nvSpPr>
          <p:cNvPr id="3" name="Subtitle 2"/>
          <p:cNvSpPr>
            <a:spLocks noGrp="1"/>
          </p:cNvSpPr>
          <p:nvPr>
            <p:ph type="subTitle" idx="1" hasCustomPrompt="1"/>
          </p:nvPr>
        </p:nvSpPr>
        <p:spPr>
          <a:xfrm>
            <a:off x="1861343" y="3211836"/>
            <a:ext cx="5421314" cy="365760"/>
          </a:xfrm>
          <a:prstGeom prst="rect">
            <a:avLst/>
          </a:prstGeom>
        </p:spPr>
        <p:txBody>
          <a:bodyPr anchor="ctr">
            <a:noAutofit/>
          </a:bodyPr>
          <a:lstStyle>
            <a:lvl1pPr marL="0" indent="0" algn="ctr">
              <a:buNone/>
              <a:defRPr sz="1600" kern="17100" cap="none" spc="0">
                <a:solidFill>
                  <a:schemeClr val="accent4"/>
                </a:solidFill>
                <a:latin typeface="Tahom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30901" y="4505375"/>
            <a:ext cx="1882198" cy="56913"/>
          </a:xfrm>
          <a:prstGeom prst="rect">
            <a:avLst/>
          </a:prstGeom>
        </p:spPr>
      </p:pic>
      <p:pic>
        <p:nvPicPr>
          <p:cNvPr id="14" name="Picture 13" descr="EX_Live_Fearless_Lockup_White_03.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593688" y="3742951"/>
            <a:ext cx="1956624" cy="691507"/>
          </a:xfrm>
          <a:prstGeom prst="rect">
            <a:avLst/>
          </a:prstGeom>
        </p:spPr>
      </p:pic>
    </p:spTree>
    <p:extLst>
      <p:ext uri="{BB962C8B-B14F-4D97-AF65-F5344CB8AC3E}">
        <p14:creationId xmlns:p14="http://schemas.microsoft.com/office/powerpoint/2010/main" val="1527640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7016" y="6594775"/>
            <a:ext cx="456059" cy="217411"/>
          </a:xfrm>
          <a:prstGeom prst="rect">
            <a:avLst/>
          </a:prstGeom>
        </p:spPr>
        <p:txBody>
          <a:bodyPr/>
          <a:lstStyle/>
          <a:p>
            <a:fld id="{394606BD-0334-E646-A4C0-36CF658FFFDB}" type="slidenum">
              <a:rPr lang="en-US" smtClean="0"/>
              <a:pPr/>
              <a:t>‹#›</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336" y="-13716"/>
            <a:ext cx="9186672" cy="6890004"/>
          </a:xfrm>
          <a:prstGeom prst="rect">
            <a:avLst/>
          </a:prstGeom>
        </p:spPr>
      </p:pic>
      <p:sp>
        <p:nvSpPr>
          <p:cNvPr id="9" name="Subtitle 2"/>
          <p:cNvSpPr>
            <a:spLocks noGrp="1"/>
          </p:cNvSpPr>
          <p:nvPr>
            <p:ph type="subTitle" idx="1" hasCustomPrompt="1"/>
          </p:nvPr>
        </p:nvSpPr>
        <p:spPr>
          <a:xfrm>
            <a:off x="1861343" y="3202700"/>
            <a:ext cx="5421314" cy="365760"/>
          </a:xfrm>
          <a:prstGeom prst="rect">
            <a:avLst/>
          </a:prstGeom>
        </p:spPr>
        <p:txBody>
          <a:bodyPr anchor="ctr">
            <a:noAutofit/>
          </a:bodyPr>
          <a:lstStyle>
            <a:lvl1pPr marL="0" indent="0" algn="ctr">
              <a:buNone/>
              <a:defRPr sz="1600" kern="17100" cap="none" spc="0">
                <a:solidFill>
                  <a:schemeClr val="accent4"/>
                </a:solidFill>
                <a:latin typeface="Tahom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itle 10"/>
          <p:cNvSpPr>
            <a:spLocks noGrp="1"/>
          </p:cNvSpPr>
          <p:nvPr>
            <p:ph type="title" hasCustomPrompt="1"/>
          </p:nvPr>
        </p:nvSpPr>
        <p:spPr>
          <a:xfrm>
            <a:off x="1861343" y="2339343"/>
            <a:ext cx="5421314" cy="865189"/>
          </a:xfrm>
          <a:prstGeom prst="rect">
            <a:avLst/>
          </a:prstGeom>
        </p:spPr>
        <p:txBody>
          <a:bodyPr anchor="b"/>
          <a:lstStyle>
            <a:lvl1pPr algn="ctr">
              <a:defRPr lang="en-US" sz="3000" b="1" i="0" kern="7500" cap="none" spc="0" baseline="0" dirty="0" smtClean="0">
                <a:solidFill>
                  <a:schemeClr val="bg1"/>
                </a:solidFill>
                <a:effectLst>
                  <a:outerShdw blurRad="50800" dist="38100" dir="2700000" algn="tl" rotWithShape="0">
                    <a:prstClr val="black">
                      <a:alpha val="40000"/>
                    </a:prstClr>
                  </a:outerShdw>
                </a:effectLst>
                <a:latin typeface="Tahoma"/>
                <a:ea typeface="+mj-ea"/>
                <a:cs typeface="Tahoma"/>
              </a:defRPr>
            </a:lvl1pPr>
          </a:lstStyle>
          <a:p>
            <a:r>
              <a:rPr lang="en-US" dirty="0"/>
              <a:t>Click To Edit Master 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30901" y="4505375"/>
            <a:ext cx="1882198" cy="56913"/>
          </a:xfrm>
          <a:prstGeom prst="rect">
            <a:avLst/>
          </a:prstGeom>
        </p:spPr>
      </p:pic>
      <p:pic>
        <p:nvPicPr>
          <p:cNvPr id="2" name="Picture 1" descr="EX_Live_Fearless_Lockup_White_03.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593688" y="3742951"/>
            <a:ext cx="1956624" cy="691507"/>
          </a:xfrm>
          <a:prstGeom prst="rect">
            <a:avLst/>
          </a:prstGeom>
        </p:spPr>
      </p:pic>
    </p:spTree>
    <p:extLst>
      <p:ext uri="{BB962C8B-B14F-4D97-AF65-F5344CB8AC3E}">
        <p14:creationId xmlns:p14="http://schemas.microsoft.com/office/powerpoint/2010/main" val="1946415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3716"/>
            <a:ext cx="9180577" cy="6885432"/>
          </a:xfrm>
          <a:prstGeom prst="rect">
            <a:avLst/>
          </a:prstGeom>
        </p:spPr>
      </p:pic>
      <p:sp>
        <p:nvSpPr>
          <p:cNvPr id="5" name="Content Placeholder 4"/>
          <p:cNvSpPr>
            <a:spLocks noGrp="1"/>
          </p:cNvSpPr>
          <p:nvPr>
            <p:ph sz="quarter" idx="10" hasCustomPrompt="1"/>
          </p:nvPr>
        </p:nvSpPr>
        <p:spPr>
          <a:xfrm>
            <a:off x="3603632" y="297656"/>
            <a:ext cx="5254618" cy="6262688"/>
          </a:xfrm>
          <a:prstGeom prst="rect">
            <a:avLst/>
          </a:prstGeom>
        </p:spPr>
        <p:txBody>
          <a:bodyPr anchor="ctr">
            <a:normAutofit/>
          </a:bodyPr>
          <a:lstStyle>
            <a:lvl1pPr marL="640080" indent="-274320">
              <a:lnSpc>
                <a:spcPct val="100000"/>
              </a:lnSpc>
              <a:spcBef>
                <a:spcPts val="3000"/>
              </a:spcBef>
              <a:spcAft>
                <a:spcPts val="0"/>
              </a:spcAft>
              <a:buClr>
                <a:srgbClr val="B1CDD3"/>
              </a:buClr>
              <a:buSzPct val="125000"/>
              <a:buFont typeface="Arial"/>
              <a:buChar char="•"/>
              <a:defRPr sz="2400"/>
            </a:lvl1pPr>
            <a:lvl2pPr marL="1106424" indent="-192024">
              <a:defRPr/>
            </a:lvl2pPr>
          </a:lstStyle>
          <a:p>
            <a:pPr lvl="0"/>
            <a:r>
              <a:rPr lang="en-US" dirty="0"/>
              <a:t>Agenda Item One</a:t>
            </a:r>
          </a:p>
          <a:p>
            <a:pPr lvl="1"/>
            <a:r>
              <a:rPr lang="en-US" dirty="0"/>
              <a:t>Agenda Item One</a:t>
            </a:r>
          </a:p>
          <a:p>
            <a:pPr lvl="0"/>
            <a:r>
              <a:rPr lang="en-US" dirty="0"/>
              <a:t>Agenda Item Two</a:t>
            </a:r>
          </a:p>
          <a:p>
            <a:pPr lvl="1"/>
            <a:r>
              <a:rPr lang="en-US" dirty="0"/>
              <a:t>Agenda Item Two</a:t>
            </a:r>
          </a:p>
          <a:p>
            <a:pPr lvl="0"/>
            <a:r>
              <a:rPr lang="en-US" dirty="0"/>
              <a:t>Agenda Item Three</a:t>
            </a:r>
          </a:p>
          <a:p>
            <a:pPr lvl="1"/>
            <a:r>
              <a:rPr lang="en-US" dirty="0"/>
              <a:t>Agenda Item Three</a:t>
            </a:r>
          </a:p>
          <a:p>
            <a:pPr lvl="0"/>
            <a:r>
              <a:rPr lang="en-US" dirty="0"/>
              <a:t>Agenda Item Four</a:t>
            </a:r>
          </a:p>
          <a:p>
            <a:pPr lvl="1"/>
            <a:r>
              <a:rPr lang="en-US" dirty="0"/>
              <a:t>Agenda Item Four</a:t>
            </a:r>
          </a:p>
          <a:p>
            <a:pPr lvl="0"/>
            <a:r>
              <a:rPr lang="en-US" dirty="0"/>
              <a:t>Agenda Item Five</a:t>
            </a:r>
          </a:p>
          <a:p>
            <a:pPr lvl="1"/>
            <a:r>
              <a:rPr lang="en-US" dirty="0"/>
              <a:t>Agenda Item Five</a:t>
            </a:r>
          </a:p>
        </p:txBody>
      </p:sp>
      <p:sp>
        <p:nvSpPr>
          <p:cNvPr id="6" name="Slide Number Placeholder 5"/>
          <p:cNvSpPr txBox="1">
            <a:spLocks/>
          </p:cNvSpPr>
          <p:nvPr userDrawn="1"/>
        </p:nvSpPr>
        <p:spPr>
          <a:xfrm>
            <a:off x="8473845" y="6548430"/>
            <a:ext cx="549505" cy="217411"/>
          </a:xfrm>
          <a:prstGeom prst="rect">
            <a:avLst/>
          </a:prstGeom>
        </p:spPr>
        <p:txBody>
          <a:bodyPr vert="horz" lIns="91440" tIns="45720" rIns="91440" bIns="45720" rtlCol="0" anchor="ctr"/>
          <a:lstStyle>
            <a:defPPr>
              <a:defRPr lang="en-US"/>
            </a:defPPr>
            <a:lvl1pPr marL="0" algn="ctr" defTabSz="457200" rtl="0" eaLnBrk="1" latinLnBrk="0" hangingPunct="1">
              <a:defRPr sz="1050" kern="1200">
                <a:solidFill>
                  <a:schemeClr val="accent2"/>
                </a:solidFill>
                <a:latin typeface="Tahoma"/>
                <a:ea typeface="+mn-ea"/>
                <a:cs typeface="Tahom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94606BD-0334-E646-A4C0-36CF658FFFDB}" type="slidenum">
              <a:rPr lang="en-US" smtClean="0"/>
              <a:pPr/>
              <a:t>‹#›</a:t>
            </a:fld>
            <a:endParaRPr lang="en-US" sz="1100" dirty="0"/>
          </a:p>
        </p:txBody>
      </p:sp>
      <p:sp>
        <p:nvSpPr>
          <p:cNvPr id="7" name="Text Box 6"/>
          <p:cNvSpPr txBox="1">
            <a:spLocks noChangeArrowheads="1"/>
          </p:cNvSpPr>
          <p:nvPr userDrawn="1"/>
        </p:nvSpPr>
        <p:spPr bwMode="auto">
          <a:xfrm>
            <a:off x="3492737" y="6572981"/>
            <a:ext cx="2362200" cy="200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l" eaLnBrk="1" fontAlgn="auto" hangingPunct="1">
              <a:spcBef>
                <a:spcPct val="50000"/>
              </a:spcBef>
              <a:spcAft>
                <a:spcPts val="0"/>
              </a:spcAft>
              <a:defRPr/>
            </a:pPr>
            <a:r>
              <a:rPr lang="en-US" altLang="en-US" sz="700" dirty="0">
                <a:solidFill>
                  <a:schemeClr val="accent2"/>
                </a:solidFill>
                <a:latin typeface="Tahoma" pitchFamily="34" charset="0"/>
              </a:rPr>
              <a:t>Confidential — Do Not Distribute</a:t>
            </a:r>
            <a:endParaRPr lang="en-US" altLang="en-US" sz="2800" dirty="0">
              <a:solidFill>
                <a:schemeClr val="accent2"/>
              </a:solidFill>
              <a:latin typeface="Times New Roman" pitchFamily="18" charset="0"/>
            </a:endParaRPr>
          </a:p>
        </p:txBody>
      </p:sp>
    </p:spTree>
    <p:extLst>
      <p:ext uri="{BB962C8B-B14F-4D97-AF65-F5344CB8AC3E}">
        <p14:creationId xmlns:p14="http://schemas.microsoft.com/office/powerpoint/2010/main" val="1229635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62288" cy="6871716"/>
          </a:xfrm>
          <a:prstGeom prst="rect">
            <a:avLst/>
          </a:prstGeom>
        </p:spPr>
      </p:pic>
      <p:sp>
        <p:nvSpPr>
          <p:cNvPr id="4" name="Title 1"/>
          <p:cNvSpPr>
            <a:spLocks noGrp="1"/>
          </p:cNvSpPr>
          <p:nvPr>
            <p:ph type="title" hasCustomPrompt="1"/>
          </p:nvPr>
        </p:nvSpPr>
        <p:spPr>
          <a:xfrm>
            <a:off x="457200" y="4944181"/>
            <a:ext cx="8229600" cy="863269"/>
          </a:xfrm>
          <a:prstGeom prst="rect">
            <a:avLst/>
          </a:prstGeom>
        </p:spPr>
        <p:txBody>
          <a:bodyPr anchor="ctr">
            <a:noAutofit/>
          </a:bodyPr>
          <a:lstStyle>
            <a:lvl1pPr algn="ctr">
              <a:defRPr sz="3200" b="1" i="0" kern="11500" cap="none" spc="0">
                <a:solidFill>
                  <a:srgbClr val="FFFFFF"/>
                </a:solidFill>
                <a:effectLst>
                  <a:outerShdw blurRad="50800" dist="38100" dir="2700000" algn="tl" rotWithShape="0">
                    <a:prstClr val="black">
                      <a:alpha val="40000"/>
                    </a:prstClr>
                  </a:outerShdw>
                </a:effectLst>
                <a:latin typeface="Tahoma"/>
                <a:cs typeface="Tahoma"/>
              </a:defRPr>
            </a:lvl1pPr>
          </a:lstStyle>
          <a:p>
            <a:r>
              <a:rPr lang="en-US" dirty="0"/>
              <a:t>Click To Edit Master Title Style</a:t>
            </a:r>
          </a:p>
        </p:txBody>
      </p:sp>
    </p:spTree>
    <p:extLst>
      <p:ext uri="{BB962C8B-B14F-4D97-AF65-F5344CB8AC3E}">
        <p14:creationId xmlns:p14="http://schemas.microsoft.com/office/powerpoint/2010/main" val="3864586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62288" cy="6871716"/>
          </a:xfrm>
          <a:prstGeom prst="rect">
            <a:avLst/>
          </a:prstGeom>
        </p:spPr>
      </p:pic>
      <p:sp>
        <p:nvSpPr>
          <p:cNvPr id="4" name="Title 1"/>
          <p:cNvSpPr>
            <a:spLocks noGrp="1"/>
          </p:cNvSpPr>
          <p:nvPr>
            <p:ph type="title" hasCustomPrompt="1"/>
          </p:nvPr>
        </p:nvSpPr>
        <p:spPr>
          <a:xfrm>
            <a:off x="457200" y="4944181"/>
            <a:ext cx="8229600" cy="863269"/>
          </a:xfrm>
          <a:prstGeom prst="rect">
            <a:avLst/>
          </a:prstGeom>
        </p:spPr>
        <p:txBody>
          <a:bodyPr anchor="ctr">
            <a:noAutofit/>
          </a:bodyPr>
          <a:lstStyle>
            <a:lvl1pPr algn="ctr">
              <a:defRPr sz="3200" b="1" i="0" kern="11500" cap="none" spc="0">
                <a:solidFill>
                  <a:srgbClr val="FFFFFF"/>
                </a:solidFill>
                <a:effectLst>
                  <a:outerShdw blurRad="50800" dist="38100" dir="2700000" algn="tl" rotWithShape="0">
                    <a:prstClr val="black">
                      <a:alpha val="40000"/>
                    </a:prstClr>
                  </a:outerShdw>
                </a:effectLst>
                <a:latin typeface="Tahoma"/>
                <a:cs typeface="Tahoma"/>
              </a:defRPr>
            </a:lvl1pPr>
          </a:lstStyle>
          <a:p>
            <a:r>
              <a:rPr lang="en-US" dirty="0"/>
              <a:t>Click To Edit Master Title Style</a:t>
            </a:r>
          </a:p>
        </p:txBody>
      </p:sp>
    </p:spTree>
    <p:extLst>
      <p:ext uri="{BB962C8B-B14F-4D97-AF65-F5344CB8AC3E}">
        <p14:creationId xmlns:p14="http://schemas.microsoft.com/office/powerpoint/2010/main" val="3529666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Slide: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71432" cy="6878574"/>
          </a:xfrm>
          <a:prstGeom prst="rect">
            <a:avLst/>
          </a:prstGeom>
        </p:spPr>
      </p:pic>
      <p:sp>
        <p:nvSpPr>
          <p:cNvPr id="4" name="Title 1"/>
          <p:cNvSpPr>
            <a:spLocks noGrp="1"/>
          </p:cNvSpPr>
          <p:nvPr>
            <p:ph type="title" hasCustomPrompt="1"/>
          </p:nvPr>
        </p:nvSpPr>
        <p:spPr>
          <a:xfrm>
            <a:off x="457200" y="4944181"/>
            <a:ext cx="8229600" cy="863269"/>
          </a:xfrm>
          <a:prstGeom prst="rect">
            <a:avLst/>
          </a:prstGeom>
        </p:spPr>
        <p:txBody>
          <a:bodyPr anchor="ctr">
            <a:noAutofit/>
          </a:bodyPr>
          <a:lstStyle>
            <a:lvl1pPr algn="ctr">
              <a:defRPr sz="3200" b="1" i="0" kern="11500" cap="none" spc="0">
                <a:solidFill>
                  <a:srgbClr val="FFFFFF"/>
                </a:solidFill>
                <a:effectLst>
                  <a:outerShdw blurRad="50800" dist="38100" dir="2700000" algn="tl" rotWithShape="0">
                    <a:prstClr val="black">
                      <a:alpha val="40000"/>
                    </a:prstClr>
                  </a:outerShdw>
                </a:effectLst>
                <a:latin typeface="Tahoma"/>
                <a:cs typeface="Tahoma"/>
              </a:defRPr>
            </a:lvl1pPr>
          </a:lstStyle>
          <a:p>
            <a:r>
              <a:rPr lang="en-US" dirty="0"/>
              <a:t>Click To Edit Master Title Style</a:t>
            </a:r>
          </a:p>
        </p:txBody>
      </p:sp>
    </p:spTree>
    <p:extLst>
      <p:ext uri="{BB962C8B-B14F-4D97-AF65-F5344CB8AC3E}">
        <p14:creationId xmlns:p14="http://schemas.microsoft.com/office/powerpoint/2010/main" val="18958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62288" cy="6871716"/>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26090" y="6679605"/>
            <a:ext cx="3091821" cy="93489"/>
          </a:xfrm>
          <a:prstGeom prst="rect">
            <a:avLst/>
          </a:prstGeom>
        </p:spPr>
      </p:pic>
      <p:sp>
        <p:nvSpPr>
          <p:cNvPr id="6" name="Title 1"/>
          <p:cNvSpPr>
            <a:spLocks noGrp="1"/>
          </p:cNvSpPr>
          <p:nvPr>
            <p:ph type="ctrTitle" hasCustomPrompt="1"/>
          </p:nvPr>
        </p:nvSpPr>
        <p:spPr>
          <a:xfrm>
            <a:off x="610232" y="4776550"/>
            <a:ext cx="7843858" cy="1004591"/>
          </a:xfrm>
          <a:prstGeom prst="rect">
            <a:avLst/>
          </a:prstGeom>
        </p:spPr>
        <p:txBody>
          <a:bodyPr anchor="ctr">
            <a:noAutofit/>
          </a:bodyPr>
          <a:lstStyle>
            <a:lvl1pPr algn="ctr">
              <a:defRPr sz="3200" b="1" i="0" kern="7500" cap="none" spc="0" baseline="0">
                <a:solidFill>
                  <a:schemeClr val="bg1"/>
                </a:solidFill>
                <a:effectLst>
                  <a:outerShdw blurRad="50800" dist="38100" dir="2700000" algn="tl" rotWithShape="0">
                    <a:prstClr val="black">
                      <a:alpha val="40000"/>
                    </a:prstClr>
                  </a:outerShdw>
                </a:effectLst>
                <a:latin typeface="Tahoma"/>
                <a:cs typeface="Tahoma"/>
              </a:defRPr>
            </a:lvl1pPr>
          </a:lstStyle>
          <a:p>
            <a:r>
              <a:rPr lang="en-US" dirty="0"/>
              <a:t>Click To Edit Master Title Style</a:t>
            </a:r>
          </a:p>
        </p:txBody>
      </p:sp>
      <p:sp>
        <p:nvSpPr>
          <p:cNvPr id="8" name="Subtitle 2"/>
          <p:cNvSpPr>
            <a:spLocks noGrp="1"/>
          </p:cNvSpPr>
          <p:nvPr>
            <p:ph type="subTitle" idx="1" hasCustomPrompt="1"/>
          </p:nvPr>
        </p:nvSpPr>
        <p:spPr>
          <a:xfrm>
            <a:off x="610237" y="5790622"/>
            <a:ext cx="7843849" cy="412984"/>
          </a:xfrm>
          <a:prstGeom prst="rect">
            <a:avLst/>
          </a:prstGeom>
        </p:spPr>
        <p:txBody>
          <a:bodyPr anchor="ctr">
            <a:noAutofit/>
          </a:bodyPr>
          <a:lstStyle>
            <a:lvl1pPr marL="0" indent="0" algn="ctr">
              <a:buNone/>
              <a:defRPr sz="2000" kern="17100" cap="none" spc="0">
                <a:solidFill>
                  <a:schemeClr val="tx2">
                    <a:lumMod val="60000"/>
                    <a:lumOff val="40000"/>
                  </a:schemeClr>
                </a:solidFill>
                <a:latin typeface="Tahom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352778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nsition Slide: 4">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71432" cy="6878574"/>
          </a:xfrm>
          <a:prstGeom prst="rect">
            <a:avLst/>
          </a:prstGeom>
        </p:spPr>
      </p:pic>
      <p:sp>
        <p:nvSpPr>
          <p:cNvPr id="4" name="Title 1"/>
          <p:cNvSpPr>
            <a:spLocks noGrp="1"/>
          </p:cNvSpPr>
          <p:nvPr>
            <p:ph type="title" hasCustomPrompt="1"/>
          </p:nvPr>
        </p:nvSpPr>
        <p:spPr>
          <a:xfrm>
            <a:off x="457200" y="4944181"/>
            <a:ext cx="8229600" cy="863269"/>
          </a:xfrm>
          <a:prstGeom prst="rect">
            <a:avLst/>
          </a:prstGeom>
        </p:spPr>
        <p:txBody>
          <a:bodyPr anchor="ctr">
            <a:noAutofit/>
          </a:bodyPr>
          <a:lstStyle>
            <a:lvl1pPr algn="ctr">
              <a:defRPr sz="3200" b="1" i="0" kern="11500" cap="none" spc="0">
                <a:solidFill>
                  <a:srgbClr val="FFFFFF"/>
                </a:solidFill>
                <a:effectLst>
                  <a:outerShdw blurRad="50800" dist="38100" dir="2700000" algn="tl" rotWithShape="0">
                    <a:prstClr val="black">
                      <a:alpha val="40000"/>
                    </a:prstClr>
                  </a:outerShdw>
                </a:effectLst>
                <a:latin typeface="Tahoma"/>
                <a:cs typeface="Tahoma"/>
              </a:defRPr>
            </a:lvl1pPr>
          </a:lstStyle>
          <a:p>
            <a:r>
              <a:rPr lang="en-US" dirty="0"/>
              <a:t>Click To Edit Master Title Style</a:t>
            </a:r>
          </a:p>
        </p:txBody>
      </p:sp>
    </p:spTree>
    <p:extLst>
      <p:ext uri="{BB962C8B-B14F-4D97-AF65-F5344CB8AC3E}">
        <p14:creationId xmlns:p14="http://schemas.microsoft.com/office/powerpoint/2010/main" val="2125344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p Logo: 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341" y="274638"/>
            <a:ext cx="6583680" cy="706434"/>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394606BD-0334-E646-A4C0-36CF658FFFDB}" type="slidenum">
              <a:rPr lang="en-US" smtClean="0"/>
              <a:pPr/>
              <a:t>‹#›</a:t>
            </a:fld>
            <a:endParaRPr lang="en-US" sz="1100" dirty="0"/>
          </a:p>
        </p:txBody>
      </p:sp>
      <p:sp>
        <p:nvSpPr>
          <p:cNvPr id="5" name="Content Placeholder 4"/>
          <p:cNvSpPr>
            <a:spLocks noGrp="1"/>
          </p:cNvSpPr>
          <p:nvPr>
            <p:ph sz="quarter" idx="11"/>
          </p:nvPr>
        </p:nvSpPr>
        <p:spPr>
          <a:xfrm>
            <a:off x="411163" y="1231900"/>
            <a:ext cx="8369300" cy="4773168"/>
          </a:xfrm>
        </p:spPr>
        <p:txBody>
          <a:bodyPr/>
          <a:lstStyle/>
          <a:p>
            <a:pPr lvl="0"/>
            <a:r>
              <a:rPr lang="en-US" dirty="0"/>
              <a:t>Click to edit Master text styles</a:t>
            </a:r>
          </a:p>
          <a:p>
            <a:pPr lvl="1"/>
            <a:r>
              <a:rPr lang="en-US" dirty="0"/>
              <a:t>Second level</a:t>
            </a:r>
          </a:p>
          <a:p>
            <a:pPr lvl="2"/>
            <a:r>
              <a:rPr lang="en-US" dirty="0"/>
              <a:t>Third level</a:t>
            </a:r>
          </a:p>
        </p:txBody>
      </p:sp>
      <p:sp>
        <p:nvSpPr>
          <p:cNvPr id="8" name="Text Box 6"/>
          <p:cNvSpPr txBox="1">
            <a:spLocks noChangeArrowheads="1"/>
          </p:cNvSpPr>
          <p:nvPr userDrawn="1"/>
        </p:nvSpPr>
        <p:spPr bwMode="auto">
          <a:xfrm>
            <a:off x="762293" y="6548430"/>
            <a:ext cx="2362200" cy="200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l" eaLnBrk="1" fontAlgn="auto" hangingPunct="1">
              <a:spcBef>
                <a:spcPct val="50000"/>
              </a:spcBef>
              <a:spcAft>
                <a:spcPts val="0"/>
              </a:spcAft>
              <a:defRPr/>
            </a:pPr>
            <a:r>
              <a:rPr lang="en-US" altLang="en-US" sz="700" dirty="0">
                <a:solidFill>
                  <a:schemeClr val="accent2"/>
                </a:solidFill>
                <a:latin typeface="Tahoma" pitchFamily="34" charset="0"/>
              </a:rPr>
              <a:t>Confidential — Do Not Distribute</a:t>
            </a:r>
            <a:endParaRPr lang="en-US" altLang="en-US" sz="2800" dirty="0">
              <a:solidFill>
                <a:schemeClr val="accent2"/>
              </a:solidFill>
              <a:latin typeface="Times New Roman" pitchFamily="18" charset="0"/>
            </a:endParaRPr>
          </a:p>
        </p:txBody>
      </p:sp>
    </p:spTree>
    <p:extLst>
      <p:ext uri="{BB962C8B-B14F-4D97-AF65-F5344CB8AC3E}">
        <p14:creationId xmlns:p14="http://schemas.microsoft.com/office/powerpoint/2010/main" val="282943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p Logo: Title, Two Tex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341" y="274638"/>
            <a:ext cx="6583680" cy="706434"/>
          </a:xfrm>
          <a:prstGeom prst="rect">
            <a:avLst/>
          </a:prstGeo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411341" y="1232043"/>
            <a:ext cx="4046359" cy="477655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4"/>
          </p:nvPr>
        </p:nvSpPr>
        <p:spPr>
          <a:xfrm>
            <a:off x="136588" y="6523879"/>
            <a:ext cx="549505" cy="217411"/>
          </a:xfrm>
          <a:prstGeom prst="rect">
            <a:avLst/>
          </a:prstGeom>
        </p:spPr>
        <p:txBody>
          <a:bodyPr vert="horz" lIns="91440" tIns="45720" rIns="91440" bIns="45720" rtlCol="0" anchor="ctr"/>
          <a:lstStyle>
            <a:lvl1pPr algn="ctr">
              <a:defRPr sz="1050">
                <a:solidFill>
                  <a:schemeClr val="accent2"/>
                </a:solidFill>
                <a:latin typeface="Tahoma"/>
                <a:cs typeface="Tahoma"/>
              </a:defRPr>
            </a:lvl1pPr>
          </a:lstStyle>
          <a:p>
            <a:fld id="{394606BD-0334-E646-A4C0-36CF658FFFDB}" type="slidenum">
              <a:rPr lang="en-US" smtClean="0"/>
              <a:pPr/>
              <a:t>‹#›</a:t>
            </a:fld>
            <a:endParaRPr lang="en-US" sz="1100" dirty="0"/>
          </a:p>
        </p:txBody>
      </p:sp>
      <p:sp>
        <p:nvSpPr>
          <p:cNvPr id="10" name="Text Box 6"/>
          <p:cNvSpPr txBox="1">
            <a:spLocks noChangeArrowheads="1"/>
          </p:cNvSpPr>
          <p:nvPr userDrawn="1"/>
        </p:nvSpPr>
        <p:spPr bwMode="auto">
          <a:xfrm>
            <a:off x="762293" y="6548430"/>
            <a:ext cx="2362200" cy="200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l" eaLnBrk="1" fontAlgn="auto" hangingPunct="1">
              <a:spcBef>
                <a:spcPct val="50000"/>
              </a:spcBef>
              <a:spcAft>
                <a:spcPts val="0"/>
              </a:spcAft>
              <a:defRPr/>
            </a:pPr>
            <a:r>
              <a:rPr lang="en-US" altLang="en-US" sz="700" dirty="0">
                <a:solidFill>
                  <a:schemeClr val="accent2"/>
                </a:solidFill>
                <a:latin typeface="Tahoma" pitchFamily="34" charset="0"/>
              </a:rPr>
              <a:t>Confidential — Do Not Distribute</a:t>
            </a:r>
            <a:endParaRPr lang="en-US" altLang="en-US" sz="2800" dirty="0">
              <a:solidFill>
                <a:schemeClr val="accent2"/>
              </a:solidFill>
              <a:latin typeface="Times New Roman" pitchFamily="18" charset="0"/>
            </a:endParaRPr>
          </a:p>
        </p:txBody>
      </p:sp>
      <p:sp>
        <p:nvSpPr>
          <p:cNvPr id="12" name="Content Placeholder 2"/>
          <p:cNvSpPr>
            <a:spLocks noGrp="1"/>
          </p:cNvSpPr>
          <p:nvPr>
            <p:ph idx="10"/>
          </p:nvPr>
        </p:nvSpPr>
        <p:spPr>
          <a:xfrm>
            <a:off x="4559366" y="1232043"/>
            <a:ext cx="4165232" cy="477655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54592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p Logo: Title, Text,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341" y="274638"/>
            <a:ext cx="6583680" cy="706434"/>
          </a:xfrm>
          <a:prstGeom prst="rect">
            <a:avLst/>
          </a:prstGeo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411341" y="1232043"/>
            <a:ext cx="4046359" cy="477655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4"/>
          </p:nvPr>
        </p:nvSpPr>
        <p:spPr>
          <a:xfrm>
            <a:off x="136588" y="6523879"/>
            <a:ext cx="549505" cy="217411"/>
          </a:xfrm>
          <a:prstGeom prst="rect">
            <a:avLst/>
          </a:prstGeom>
        </p:spPr>
        <p:txBody>
          <a:bodyPr vert="horz" lIns="91440" tIns="45720" rIns="91440" bIns="45720" rtlCol="0" anchor="ctr"/>
          <a:lstStyle>
            <a:lvl1pPr algn="ctr">
              <a:defRPr sz="1050">
                <a:solidFill>
                  <a:schemeClr val="accent2"/>
                </a:solidFill>
                <a:latin typeface="Tahoma"/>
                <a:cs typeface="Tahoma"/>
              </a:defRPr>
            </a:lvl1pPr>
          </a:lstStyle>
          <a:p>
            <a:fld id="{394606BD-0334-E646-A4C0-36CF658FFFDB}" type="slidenum">
              <a:rPr lang="en-US" smtClean="0"/>
              <a:pPr/>
              <a:t>‹#›</a:t>
            </a:fld>
            <a:endParaRPr lang="en-US" sz="1100" dirty="0"/>
          </a:p>
        </p:txBody>
      </p:sp>
      <p:sp>
        <p:nvSpPr>
          <p:cNvPr id="10" name="Text Box 6"/>
          <p:cNvSpPr txBox="1">
            <a:spLocks noChangeArrowheads="1"/>
          </p:cNvSpPr>
          <p:nvPr userDrawn="1"/>
        </p:nvSpPr>
        <p:spPr bwMode="auto">
          <a:xfrm>
            <a:off x="762293" y="6548430"/>
            <a:ext cx="2362200" cy="200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l" eaLnBrk="1" fontAlgn="auto" hangingPunct="1">
              <a:spcBef>
                <a:spcPct val="50000"/>
              </a:spcBef>
              <a:spcAft>
                <a:spcPts val="0"/>
              </a:spcAft>
              <a:defRPr/>
            </a:pPr>
            <a:r>
              <a:rPr lang="en-US" altLang="en-US" sz="700" dirty="0">
                <a:solidFill>
                  <a:schemeClr val="accent2"/>
                </a:solidFill>
                <a:latin typeface="Tahoma" pitchFamily="34" charset="0"/>
              </a:rPr>
              <a:t>Confidential — Do Not Distribute</a:t>
            </a:r>
            <a:endParaRPr lang="en-US" altLang="en-US" sz="2800" dirty="0">
              <a:solidFill>
                <a:schemeClr val="accent2"/>
              </a:solidFill>
              <a:latin typeface="Times New Roman" pitchFamily="18" charset="0"/>
            </a:endParaRPr>
          </a:p>
        </p:txBody>
      </p:sp>
      <p:sp>
        <p:nvSpPr>
          <p:cNvPr id="5" name="Picture Placeholder 4"/>
          <p:cNvSpPr>
            <a:spLocks noGrp="1"/>
          </p:cNvSpPr>
          <p:nvPr>
            <p:ph type="pic" sz="quarter" idx="10"/>
          </p:nvPr>
        </p:nvSpPr>
        <p:spPr>
          <a:xfrm>
            <a:off x="4576572" y="1231900"/>
            <a:ext cx="4148328" cy="4776788"/>
          </a:xfrm>
        </p:spPr>
        <p:txBody>
          <a:bodyPr/>
          <a:lstStyle/>
          <a:p>
            <a:endParaRPr lang="en-US"/>
          </a:p>
        </p:txBody>
      </p:sp>
    </p:spTree>
    <p:extLst>
      <p:ext uri="{BB962C8B-B14F-4D97-AF65-F5344CB8AC3E}">
        <p14:creationId xmlns:p14="http://schemas.microsoft.com/office/powerpoint/2010/main" val="1825411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16" y="0"/>
            <a:ext cx="9171433" cy="6878574"/>
          </a:xfrm>
          <a:prstGeom prst="rect">
            <a:avLst/>
          </a:prstGeom>
        </p:spPr>
      </p:pic>
    </p:spTree>
    <p:extLst>
      <p:ext uri="{BB962C8B-B14F-4D97-AF65-F5344CB8AC3E}">
        <p14:creationId xmlns:p14="http://schemas.microsoft.com/office/powerpoint/2010/main" val="654670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scuss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16" y="0"/>
            <a:ext cx="9171432" cy="6878574"/>
          </a:xfrm>
          <a:prstGeom prst="rect">
            <a:avLst/>
          </a:prstGeom>
        </p:spPr>
      </p:pic>
    </p:spTree>
    <p:extLst>
      <p:ext uri="{BB962C8B-B14F-4D97-AF65-F5344CB8AC3E}">
        <p14:creationId xmlns:p14="http://schemas.microsoft.com/office/powerpoint/2010/main" val="22080498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16" y="0"/>
            <a:ext cx="9171432" cy="6878574"/>
          </a:xfrm>
          <a:prstGeom prst="rect">
            <a:avLst/>
          </a:prstGeom>
        </p:spPr>
      </p:pic>
    </p:spTree>
    <p:extLst>
      <p:ext uri="{BB962C8B-B14F-4D97-AF65-F5344CB8AC3E}">
        <p14:creationId xmlns:p14="http://schemas.microsoft.com/office/powerpoint/2010/main" val="3840425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pendix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8" y="0"/>
            <a:ext cx="9171432" cy="6878574"/>
          </a:xfrm>
          <a:prstGeom prst="rect">
            <a:avLst/>
          </a:prstGeom>
        </p:spPr>
      </p:pic>
    </p:spTree>
    <p:extLst>
      <p:ext uri="{BB962C8B-B14F-4D97-AF65-F5344CB8AC3E}">
        <p14:creationId xmlns:p14="http://schemas.microsoft.com/office/powerpoint/2010/main" val="3243296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621"/>
            <a:ext cx="9171432" cy="687857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26106" y="6679605"/>
            <a:ext cx="3091788" cy="93488"/>
          </a:xfrm>
          <a:prstGeom prst="rect">
            <a:avLst/>
          </a:prstGeom>
        </p:spPr>
      </p:pic>
      <p:sp>
        <p:nvSpPr>
          <p:cNvPr id="6" name="Title 1"/>
          <p:cNvSpPr>
            <a:spLocks noGrp="1"/>
          </p:cNvSpPr>
          <p:nvPr>
            <p:ph type="ctrTitle" hasCustomPrompt="1"/>
          </p:nvPr>
        </p:nvSpPr>
        <p:spPr>
          <a:xfrm>
            <a:off x="610232" y="4776550"/>
            <a:ext cx="7843858" cy="1004591"/>
          </a:xfrm>
          <a:prstGeom prst="rect">
            <a:avLst/>
          </a:prstGeom>
        </p:spPr>
        <p:txBody>
          <a:bodyPr anchor="ctr">
            <a:noAutofit/>
          </a:bodyPr>
          <a:lstStyle>
            <a:lvl1pPr algn="ctr">
              <a:defRPr sz="3200" b="1" i="0" kern="7500" cap="none" spc="0" baseline="0">
                <a:solidFill>
                  <a:schemeClr val="bg1"/>
                </a:solidFill>
                <a:effectLst>
                  <a:outerShdw blurRad="50800" dist="38100" dir="2700000" algn="tl" rotWithShape="0">
                    <a:prstClr val="black">
                      <a:alpha val="40000"/>
                    </a:prstClr>
                  </a:outerShdw>
                </a:effectLst>
                <a:latin typeface="Tahoma"/>
                <a:cs typeface="Tahoma"/>
              </a:defRPr>
            </a:lvl1pPr>
          </a:lstStyle>
          <a:p>
            <a:r>
              <a:rPr lang="en-US" dirty="0"/>
              <a:t>Click To Edit Master Title Style</a:t>
            </a:r>
          </a:p>
        </p:txBody>
      </p:sp>
      <p:sp>
        <p:nvSpPr>
          <p:cNvPr id="8" name="Subtitle 2"/>
          <p:cNvSpPr>
            <a:spLocks noGrp="1"/>
          </p:cNvSpPr>
          <p:nvPr>
            <p:ph type="subTitle" idx="1" hasCustomPrompt="1"/>
          </p:nvPr>
        </p:nvSpPr>
        <p:spPr>
          <a:xfrm>
            <a:off x="610237" y="5790622"/>
            <a:ext cx="7843849" cy="412984"/>
          </a:xfrm>
          <a:prstGeom prst="rect">
            <a:avLst/>
          </a:prstGeom>
        </p:spPr>
        <p:txBody>
          <a:bodyPr anchor="ctr">
            <a:noAutofit/>
          </a:bodyPr>
          <a:lstStyle>
            <a:lvl1pPr marL="0" indent="0" algn="ctr">
              <a:buNone/>
              <a:defRPr sz="2000" kern="17100" cap="none" spc="0">
                <a:solidFill>
                  <a:schemeClr val="tx2">
                    <a:lumMod val="60000"/>
                    <a:lumOff val="40000"/>
                  </a:schemeClr>
                </a:solidFill>
                <a:latin typeface="Tahom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207162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621"/>
            <a:ext cx="9171432" cy="687857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26090" y="6679605"/>
            <a:ext cx="3091821" cy="93489"/>
          </a:xfrm>
          <a:prstGeom prst="rect">
            <a:avLst/>
          </a:prstGeom>
        </p:spPr>
      </p:pic>
      <p:sp>
        <p:nvSpPr>
          <p:cNvPr id="6" name="Title 1"/>
          <p:cNvSpPr>
            <a:spLocks noGrp="1"/>
          </p:cNvSpPr>
          <p:nvPr>
            <p:ph type="ctrTitle" hasCustomPrompt="1"/>
          </p:nvPr>
        </p:nvSpPr>
        <p:spPr>
          <a:xfrm>
            <a:off x="610232" y="4776550"/>
            <a:ext cx="7843858" cy="1004591"/>
          </a:xfrm>
          <a:prstGeom prst="rect">
            <a:avLst/>
          </a:prstGeom>
        </p:spPr>
        <p:txBody>
          <a:bodyPr anchor="ctr">
            <a:noAutofit/>
          </a:bodyPr>
          <a:lstStyle>
            <a:lvl1pPr algn="ctr">
              <a:defRPr sz="3200" b="1" i="0" kern="7500" cap="none" spc="0" baseline="0">
                <a:solidFill>
                  <a:schemeClr val="bg1"/>
                </a:solidFill>
                <a:effectLst>
                  <a:outerShdw blurRad="50800" dist="38100" dir="2700000" algn="tl" rotWithShape="0">
                    <a:prstClr val="black">
                      <a:alpha val="40000"/>
                    </a:prstClr>
                  </a:outerShdw>
                </a:effectLst>
                <a:latin typeface="Tahoma"/>
                <a:cs typeface="Tahoma"/>
              </a:defRPr>
            </a:lvl1pPr>
          </a:lstStyle>
          <a:p>
            <a:r>
              <a:rPr lang="en-US" dirty="0"/>
              <a:t>Click To Edit Master Title Style</a:t>
            </a:r>
          </a:p>
        </p:txBody>
      </p:sp>
      <p:sp>
        <p:nvSpPr>
          <p:cNvPr id="8" name="Subtitle 2"/>
          <p:cNvSpPr>
            <a:spLocks noGrp="1"/>
          </p:cNvSpPr>
          <p:nvPr>
            <p:ph type="subTitle" idx="1" hasCustomPrompt="1"/>
          </p:nvPr>
        </p:nvSpPr>
        <p:spPr>
          <a:xfrm>
            <a:off x="610237" y="5790622"/>
            <a:ext cx="7843849" cy="412984"/>
          </a:xfrm>
          <a:prstGeom prst="rect">
            <a:avLst/>
          </a:prstGeom>
        </p:spPr>
        <p:txBody>
          <a:bodyPr anchor="ctr">
            <a:noAutofit/>
          </a:bodyPr>
          <a:lstStyle>
            <a:lvl1pPr marL="0" indent="0" algn="ctr">
              <a:buNone/>
              <a:defRPr sz="2000" kern="17100" cap="none" spc="0">
                <a:solidFill>
                  <a:schemeClr val="tx2">
                    <a:lumMod val="60000"/>
                    <a:lumOff val="40000"/>
                  </a:schemeClr>
                </a:solidFill>
                <a:latin typeface="Tahom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487429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71432" cy="6878574"/>
          </a:xfrm>
          <a:prstGeom prst="rect">
            <a:avLst/>
          </a:prstGeom>
        </p:spPr>
      </p:pic>
      <p:sp>
        <p:nvSpPr>
          <p:cNvPr id="5" name="Content Placeholder 1"/>
          <p:cNvSpPr>
            <a:spLocks noGrp="1"/>
          </p:cNvSpPr>
          <p:nvPr>
            <p:ph sz="quarter" idx="10" hasCustomPrompt="1"/>
          </p:nvPr>
        </p:nvSpPr>
        <p:spPr>
          <a:xfrm>
            <a:off x="777204" y="2066048"/>
            <a:ext cx="7629873" cy="4198439"/>
          </a:xfrm>
          <a:prstGeom prst="rect">
            <a:avLst/>
          </a:prstGeom>
        </p:spPr>
        <p:txBody>
          <a:bodyPr>
            <a:noAutofit/>
          </a:bodyPr>
          <a:lstStyle>
            <a:lvl1pPr marL="0" indent="-256032">
              <a:spcBef>
                <a:spcPts val="2400"/>
              </a:spcBef>
              <a:spcAft>
                <a:spcPts val="0"/>
              </a:spcAft>
              <a:buClr>
                <a:schemeClr val="accent2"/>
              </a:buClr>
              <a:buSzPct val="125000"/>
              <a:buFont typeface="Arial"/>
              <a:buChar char="•"/>
              <a:defRPr sz="2500" b="0" i="0" kern="1200" cap="none" spc="0" normalizeH="0" baseline="0"/>
            </a:lvl1pPr>
            <a:lvl2pPr marL="548640" indent="-164592">
              <a:buFont typeface="Arial"/>
              <a:buChar char="•"/>
              <a:defRPr baseline="0"/>
            </a:lvl2pPr>
          </a:lstStyle>
          <a:p>
            <a:r>
              <a:rPr lang="en-US" dirty="0"/>
              <a:t>Item Number One</a:t>
            </a:r>
          </a:p>
          <a:p>
            <a:pPr lvl="1"/>
            <a:r>
              <a:rPr lang="en-US" dirty="0"/>
              <a:t>Item Number One</a:t>
            </a:r>
          </a:p>
          <a:p>
            <a:r>
              <a:rPr lang="en-US" dirty="0"/>
              <a:t>Item Number Two</a:t>
            </a:r>
          </a:p>
          <a:p>
            <a:pPr lvl="1"/>
            <a:r>
              <a:rPr lang="en-US" dirty="0"/>
              <a:t>Item Number Two</a:t>
            </a:r>
          </a:p>
          <a:p>
            <a:r>
              <a:rPr lang="en-US" dirty="0"/>
              <a:t>Item Number Three</a:t>
            </a:r>
          </a:p>
          <a:p>
            <a:pPr lvl="1"/>
            <a:r>
              <a:rPr lang="en-US" dirty="0"/>
              <a:t>Item Number Three</a:t>
            </a:r>
          </a:p>
          <a:p>
            <a:r>
              <a:rPr lang="en-US" dirty="0"/>
              <a:t>Item Number Four</a:t>
            </a:r>
          </a:p>
          <a:p>
            <a:pPr lvl="1"/>
            <a:r>
              <a:rPr lang="en-US" dirty="0"/>
              <a:t>Item Number Four</a:t>
            </a:r>
          </a:p>
        </p:txBody>
      </p:sp>
      <p:sp>
        <p:nvSpPr>
          <p:cNvPr id="6" name="Slide Number Placeholder 5"/>
          <p:cNvSpPr>
            <a:spLocks noGrp="1"/>
          </p:cNvSpPr>
          <p:nvPr>
            <p:ph type="sldNum" sz="quarter" idx="4"/>
          </p:nvPr>
        </p:nvSpPr>
        <p:spPr>
          <a:xfrm>
            <a:off x="136588" y="6523879"/>
            <a:ext cx="549505" cy="217411"/>
          </a:xfrm>
          <a:prstGeom prst="rect">
            <a:avLst/>
          </a:prstGeom>
        </p:spPr>
        <p:txBody>
          <a:bodyPr vert="horz" lIns="91440" tIns="45720" rIns="91440" bIns="45720" rtlCol="0" anchor="ctr"/>
          <a:lstStyle>
            <a:lvl1pPr algn="ctr">
              <a:defRPr sz="1050">
                <a:solidFill>
                  <a:schemeClr val="accent2"/>
                </a:solidFill>
                <a:latin typeface="Tahoma"/>
                <a:cs typeface="Tahoma"/>
              </a:defRPr>
            </a:lvl1pPr>
          </a:lstStyle>
          <a:p>
            <a:fld id="{394606BD-0334-E646-A4C0-36CF658FFFDB}" type="slidenum">
              <a:rPr lang="en-US" smtClean="0"/>
              <a:pPr/>
              <a:t>‹#›</a:t>
            </a:fld>
            <a:endParaRPr lang="en-US" sz="1100" dirty="0"/>
          </a:p>
        </p:txBody>
      </p:sp>
      <p:sp>
        <p:nvSpPr>
          <p:cNvPr id="7" name="Text Box 6"/>
          <p:cNvSpPr txBox="1">
            <a:spLocks noChangeArrowheads="1"/>
          </p:cNvSpPr>
          <p:nvPr userDrawn="1"/>
        </p:nvSpPr>
        <p:spPr bwMode="auto">
          <a:xfrm>
            <a:off x="762293" y="6548430"/>
            <a:ext cx="2362200" cy="200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l" eaLnBrk="1" fontAlgn="auto" hangingPunct="1">
              <a:spcBef>
                <a:spcPct val="50000"/>
              </a:spcBef>
              <a:spcAft>
                <a:spcPts val="0"/>
              </a:spcAft>
              <a:defRPr/>
            </a:pPr>
            <a:r>
              <a:rPr lang="en-US" altLang="en-US" sz="700" dirty="0">
                <a:solidFill>
                  <a:schemeClr val="accent2"/>
                </a:solidFill>
                <a:latin typeface="Tahoma" pitchFamily="34" charset="0"/>
              </a:rPr>
              <a:t>Confidential — Do Not Distribute</a:t>
            </a:r>
            <a:endParaRPr lang="en-US" altLang="en-US" sz="2800" dirty="0">
              <a:solidFill>
                <a:schemeClr val="accent2"/>
              </a:solidFill>
              <a:latin typeface="Times New Roman" pitchFamily="18" charset="0"/>
            </a:endParaRPr>
          </a:p>
        </p:txBody>
      </p:sp>
    </p:spTree>
    <p:extLst>
      <p:ext uri="{BB962C8B-B14F-4D97-AF65-F5344CB8AC3E}">
        <p14:creationId xmlns:p14="http://schemas.microsoft.com/office/powerpoint/2010/main" val="2394445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62288" cy="6871716"/>
          </a:xfrm>
          <a:prstGeom prst="rect">
            <a:avLst/>
          </a:prstGeom>
        </p:spPr>
      </p:pic>
      <p:sp>
        <p:nvSpPr>
          <p:cNvPr id="2" name="Title 1"/>
          <p:cNvSpPr>
            <a:spLocks noGrp="1"/>
          </p:cNvSpPr>
          <p:nvPr>
            <p:ph type="title" hasCustomPrompt="1"/>
          </p:nvPr>
        </p:nvSpPr>
        <p:spPr>
          <a:xfrm>
            <a:off x="239203" y="2696783"/>
            <a:ext cx="5849533" cy="1152144"/>
          </a:xfrm>
          <a:prstGeom prst="rect">
            <a:avLst/>
          </a:prstGeom>
        </p:spPr>
        <p:txBody>
          <a:bodyPr anchor="ctr">
            <a:noAutofit/>
          </a:bodyPr>
          <a:lstStyle>
            <a:lvl1pPr algn="l">
              <a:defRPr sz="3200" b="1" i="0" kern="11500" cap="none" spc="0">
                <a:solidFill>
                  <a:srgbClr val="FFFFFF"/>
                </a:solidFill>
                <a:effectLst>
                  <a:outerShdw blurRad="50800" dist="38100" dir="2700000" algn="tl" rotWithShape="0">
                    <a:prstClr val="black">
                      <a:alpha val="40000"/>
                    </a:prstClr>
                  </a:outerShdw>
                </a:effectLst>
                <a:latin typeface="Tahoma"/>
                <a:cs typeface="Tahoma"/>
              </a:defRPr>
            </a:lvl1pPr>
          </a:lstStyle>
          <a:p>
            <a:r>
              <a:rPr lang="en-US" dirty="0"/>
              <a:t>Click To Edit Master Title Style</a:t>
            </a:r>
          </a:p>
        </p:txBody>
      </p:sp>
    </p:spTree>
    <p:extLst>
      <p:ext uri="{BB962C8B-B14F-4D97-AF65-F5344CB8AC3E}">
        <p14:creationId xmlns:p14="http://schemas.microsoft.com/office/powerpoint/2010/main" val="2934233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Bottom Logo: 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341" y="274638"/>
            <a:ext cx="8368570" cy="706434"/>
          </a:xfrm>
          <a:prstGeom prst="rect">
            <a:avLst/>
          </a:prstGeo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411340" y="1232043"/>
            <a:ext cx="8403295" cy="4776555"/>
          </a:xfrm>
          <a:prstGeom prst="rect">
            <a:avLst/>
          </a:prstGeom>
        </p:spPr>
        <p:txBody>
          <a:bodyPr/>
          <a:lstStyle>
            <a:lvl1pPr>
              <a:defRPr sz="2400"/>
            </a:lvl1pPr>
            <a:lvl2pPr>
              <a:defRPr sz="20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136588" y="6523879"/>
            <a:ext cx="549505" cy="217411"/>
          </a:xfrm>
          <a:prstGeom prst="rect">
            <a:avLst/>
          </a:prstGeom>
        </p:spPr>
        <p:txBody>
          <a:bodyPr vert="horz" lIns="91440" tIns="45720" rIns="91440" bIns="45720" rtlCol="0" anchor="ctr"/>
          <a:lstStyle>
            <a:lvl1pPr algn="ctr">
              <a:defRPr sz="1050">
                <a:solidFill>
                  <a:schemeClr val="accent2"/>
                </a:solidFill>
                <a:latin typeface="Tahoma"/>
                <a:cs typeface="Tahoma"/>
              </a:defRPr>
            </a:lvl1pPr>
          </a:lstStyle>
          <a:p>
            <a:fld id="{394606BD-0334-E646-A4C0-36CF658FFFDB}" type="slidenum">
              <a:rPr lang="en-US" smtClean="0"/>
              <a:pPr/>
              <a:t>‹#›</a:t>
            </a:fld>
            <a:endParaRPr lang="en-US" sz="1100" dirty="0"/>
          </a:p>
        </p:txBody>
      </p:sp>
    </p:spTree>
    <p:extLst>
      <p:ext uri="{BB962C8B-B14F-4D97-AF65-F5344CB8AC3E}">
        <p14:creationId xmlns:p14="http://schemas.microsoft.com/office/powerpoint/2010/main" val="1703478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Logo: Title, Two Tex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341" y="274638"/>
            <a:ext cx="8368570" cy="706434"/>
          </a:xfrm>
          <a:prstGeom prst="rect">
            <a:avLst/>
          </a:prstGeo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411341" y="1232043"/>
            <a:ext cx="4147960" cy="4776555"/>
          </a:xfrm>
          <a:prstGeom prst="rect">
            <a:avLst/>
          </a:prstGeom>
        </p:spPr>
        <p:txBody>
          <a:bodyPr/>
          <a:lstStyle>
            <a:lvl1pPr>
              <a:defRPr sz="2400"/>
            </a:lvl1pPr>
            <a:lvl2pPr>
              <a:defRPr sz="20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136588" y="6523879"/>
            <a:ext cx="549505" cy="217411"/>
          </a:xfrm>
          <a:prstGeom prst="rect">
            <a:avLst/>
          </a:prstGeom>
        </p:spPr>
        <p:txBody>
          <a:bodyPr vert="horz" lIns="91440" tIns="45720" rIns="91440" bIns="45720" rtlCol="0" anchor="ctr"/>
          <a:lstStyle>
            <a:lvl1pPr algn="ctr">
              <a:defRPr sz="1050">
                <a:solidFill>
                  <a:schemeClr val="accent2"/>
                </a:solidFill>
                <a:latin typeface="Tahoma"/>
                <a:cs typeface="Tahoma"/>
              </a:defRPr>
            </a:lvl1pPr>
          </a:lstStyle>
          <a:p>
            <a:fld id="{394606BD-0334-E646-A4C0-36CF658FFFDB}" type="slidenum">
              <a:rPr lang="en-US" smtClean="0"/>
              <a:pPr/>
              <a:t>‹#›</a:t>
            </a:fld>
            <a:endParaRPr lang="en-US" sz="1100" dirty="0"/>
          </a:p>
        </p:txBody>
      </p:sp>
      <p:sp>
        <p:nvSpPr>
          <p:cNvPr id="5" name="Content Placeholder 2"/>
          <p:cNvSpPr>
            <a:spLocks noGrp="1"/>
          </p:cNvSpPr>
          <p:nvPr>
            <p:ph idx="10"/>
          </p:nvPr>
        </p:nvSpPr>
        <p:spPr>
          <a:xfrm>
            <a:off x="4631951" y="1232043"/>
            <a:ext cx="4147960" cy="4776555"/>
          </a:xfrm>
          <a:prstGeom prst="rect">
            <a:avLst/>
          </a:prstGeom>
        </p:spPr>
        <p:txBody>
          <a:bodyPr/>
          <a:lstStyle>
            <a:lvl1pPr>
              <a:defRPr sz="2400"/>
            </a:lvl1pPr>
            <a:lvl2pPr>
              <a:defRPr sz="2000"/>
            </a:lvl2pPr>
            <a:lvl3pPr>
              <a:defRPr sz="160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64004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Logo: Title, Text,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341" y="274638"/>
            <a:ext cx="8368570" cy="706434"/>
          </a:xfrm>
          <a:prstGeom prst="rect">
            <a:avLst/>
          </a:prstGeo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411341" y="1232043"/>
            <a:ext cx="4147960" cy="4776555"/>
          </a:xfrm>
          <a:prstGeom prst="rect">
            <a:avLst/>
          </a:prstGeom>
        </p:spPr>
        <p:txBody>
          <a:bodyPr/>
          <a:lstStyle>
            <a:lvl1pPr>
              <a:defRPr sz="2400"/>
            </a:lvl1pPr>
            <a:lvl2pPr>
              <a:defRPr sz="20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136588" y="6523879"/>
            <a:ext cx="549505" cy="217411"/>
          </a:xfrm>
          <a:prstGeom prst="rect">
            <a:avLst/>
          </a:prstGeom>
        </p:spPr>
        <p:txBody>
          <a:bodyPr vert="horz" lIns="91440" tIns="45720" rIns="91440" bIns="45720" rtlCol="0" anchor="ctr"/>
          <a:lstStyle>
            <a:lvl1pPr algn="ctr">
              <a:defRPr sz="1050">
                <a:solidFill>
                  <a:schemeClr val="accent2"/>
                </a:solidFill>
                <a:latin typeface="Tahoma"/>
                <a:cs typeface="Tahoma"/>
              </a:defRPr>
            </a:lvl1pPr>
          </a:lstStyle>
          <a:p>
            <a:fld id="{394606BD-0334-E646-A4C0-36CF658FFFDB}" type="slidenum">
              <a:rPr lang="en-US" smtClean="0"/>
              <a:pPr/>
              <a:t>‹#›</a:t>
            </a:fld>
            <a:endParaRPr lang="en-US" sz="1100" dirty="0"/>
          </a:p>
        </p:txBody>
      </p:sp>
      <p:sp>
        <p:nvSpPr>
          <p:cNvPr id="7" name="Picture Placeholder 6"/>
          <p:cNvSpPr>
            <a:spLocks noGrp="1"/>
          </p:cNvSpPr>
          <p:nvPr>
            <p:ph type="pic" sz="quarter" idx="10"/>
          </p:nvPr>
        </p:nvSpPr>
        <p:spPr>
          <a:xfrm>
            <a:off x="4652411" y="1231810"/>
            <a:ext cx="4114800" cy="4776788"/>
          </a:xfrm>
        </p:spPr>
        <p:txBody>
          <a:bodyPr/>
          <a:lstStyle/>
          <a:p>
            <a:endParaRPr lang="en-US" dirty="0"/>
          </a:p>
        </p:txBody>
      </p:sp>
    </p:spTree>
    <p:extLst>
      <p:ext uri="{BB962C8B-B14F-4D97-AF65-F5344CB8AC3E}">
        <p14:creationId xmlns:p14="http://schemas.microsoft.com/office/powerpoint/2010/main" val="226027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411341" y="274638"/>
            <a:ext cx="8368570" cy="706434"/>
          </a:xfrm>
          <a:prstGeom prst="rect">
            <a:avLst/>
          </a:prstGeom>
        </p:spPr>
        <p:txBody>
          <a:bodyPr vert="horz" lIns="91440" tIns="45720" rIns="91440" bIns="45720" rtlCol="0" anchor="ctr">
            <a:noAutofit/>
          </a:bodyPr>
          <a:lstStyle/>
          <a:p>
            <a:r>
              <a:rPr lang="en-US" dirty="0"/>
              <a:t>Click To Edit Master Title Style</a:t>
            </a:r>
          </a:p>
        </p:txBody>
      </p:sp>
      <p:sp>
        <p:nvSpPr>
          <p:cNvPr id="15" name="Text Placeholder 2"/>
          <p:cNvSpPr>
            <a:spLocks noGrp="1"/>
          </p:cNvSpPr>
          <p:nvPr>
            <p:ph type="body" idx="1"/>
          </p:nvPr>
        </p:nvSpPr>
        <p:spPr>
          <a:xfrm>
            <a:off x="411340" y="1232043"/>
            <a:ext cx="8403295" cy="47765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6" name="Slide Number Placeholder 5"/>
          <p:cNvSpPr>
            <a:spLocks noGrp="1"/>
          </p:cNvSpPr>
          <p:nvPr>
            <p:ph type="sldNum" sz="quarter" idx="4"/>
          </p:nvPr>
        </p:nvSpPr>
        <p:spPr>
          <a:xfrm>
            <a:off x="136588" y="6523879"/>
            <a:ext cx="549505" cy="217411"/>
          </a:xfrm>
          <a:prstGeom prst="rect">
            <a:avLst/>
          </a:prstGeom>
        </p:spPr>
        <p:txBody>
          <a:bodyPr vert="horz" lIns="91440" tIns="45720" rIns="91440" bIns="45720" rtlCol="0" anchor="ctr"/>
          <a:lstStyle>
            <a:lvl1pPr algn="ctr">
              <a:defRPr sz="1050">
                <a:solidFill>
                  <a:schemeClr val="accent2"/>
                </a:solidFill>
                <a:latin typeface="Tahoma"/>
                <a:cs typeface="Tahoma"/>
              </a:defRPr>
            </a:lvl1pPr>
          </a:lstStyle>
          <a:p>
            <a:fld id="{394606BD-0334-E646-A4C0-36CF658FFFDB}" type="slidenum">
              <a:rPr lang="en-US" smtClean="0"/>
              <a:pPr/>
              <a:t>‹#›</a:t>
            </a:fld>
            <a:endParaRPr lang="en-US" sz="1100" dirty="0"/>
          </a:p>
        </p:txBody>
      </p:sp>
      <p:sp>
        <p:nvSpPr>
          <p:cNvPr id="17" name="Text Box 6"/>
          <p:cNvSpPr txBox="1">
            <a:spLocks noChangeArrowheads="1"/>
          </p:cNvSpPr>
          <p:nvPr userDrawn="1"/>
        </p:nvSpPr>
        <p:spPr bwMode="auto">
          <a:xfrm>
            <a:off x="762293" y="6548430"/>
            <a:ext cx="2362200" cy="200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l" eaLnBrk="1" fontAlgn="auto" hangingPunct="1">
              <a:spcBef>
                <a:spcPct val="50000"/>
              </a:spcBef>
              <a:spcAft>
                <a:spcPts val="0"/>
              </a:spcAft>
              <a:defRPr/>
            </a:pPr>
            <a:r>
              <a:rPr lang="en-US" altLang="en-US" sz="700" dirty="0">
                <a:solidFill>
                  <a:schemeClr val="accent2"/>
                </a:solidFill>
                <a:latin typeface="Tahoma" pitchFamily="34" charset="0"/>
              </a:rPr>
              <a:t>Confidential — Do Not Distribute</a:t>
            </a:r>
            <a:endParaRPr lang="en-US" altLang="en-US" sz="2800" dirty="0">
              <a:solidFill>
                <a:schemeClr val="accent2"/>
              </a:solidFill>
              <a:latin typeface="Times New Roman" pitchFamily="18" charset="0"/>
            </a:endParaRPr>
          </a:p>
        </p:txBody>
      </p:sp>
      <p:pic>
        <p:nvPicPr>
          <p:cNvPr id="18" name="Picture 17"/>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7316337" y="6199831"/>
            <a:ext cx="1549098" cy="548640"/>
          </a:xfrm>
          <a:prstGeom prst="rect">
            <a:avLst/>
          </a:prstGeom>
        </p:spPr>
      </p:pic>
    </p:spTree>
    <p:extLst>
      <p:ext uri="{BB962C8B-B14F-4D97-AF65-F5344CB8AC3E}">
        <p14:creationId xmlns:p14="http://schemas.microsoft.com/office/powerpoint/2010/main" val="509167511"/>
      </p:ext>
    </p:extLst>
  </p:cSld>
  <p:clrMap bg1="lt1" tx1="dk1" bg2="lt2" tx2="dk2" accent1="accent1" accent2="accent2" accent3="accent3" accent4="accent4" accent5="accent5" accent6="accent6" hlink="hlink" folHlink="folHlink"/>
  <p:sldLayoutIdLst>
    <p:sldLayoutId id="2147483665" r:id="rId1"/>
    <p:sldLayoutId id="2147483660" r:id="rId2"/>
    <p:sldLayoutId id="2147483698" r:id="rId3"/>
    <p:sldLayoutId id="2147483667" r:id="rId4"/>
    <p:sldLayoutId id="2147483670" r:id="rId5"/>
    <p:sldLayoutId id="2147483664" r:id="rId6"/>
    <p:sldLayoutId id="2147483650" r:id="rId7"/>
    <p:sldLayoutId id="2147483701" r:id="rId8"/>
    <p:sldLayoutId id="2147483702" r:id="rId9"/>
    <p:sldLayoutId id="2147483671" r:id="rId10"/>
    <p:sldLayoutId id="2147483692" r:id="rId11"/>
    <p:sldLayoutId id="2147483672" r:id="rId12"/>
    <p:sldLayoutId id="2147483673" r:id="rId13"/>
  </p:sldLayoutIdLst>
  <p:hf hdr="0" ftr="0" dt="0"/>
  <p:txStyles>
    <p:titleStyle>
      <a:lvl1pPr algn="l" defTabSz="457200" rtl="0" eaLnBrk="1" latinLnBrk="0" hangingPunct="1">
        <a:spcBef>
          <a:spcPct val="0"/>
        </a:spcBef>
        <a:buNone/>
        <a:defRPr sz="3200" b="0" i="0" kern="10000" cap="none" spc="0">
          <a:solidFill>
            <a:schemeClr val="accent2"/>
          </a:solidFill>
          <a:latin typeface="Tahoma"/>
          <a:ea typeface="+mj-ea"/>
          <a:cs typeface="Tahoma"/>
        </a:defRPr>
      </a:lvl1pPr>
    </p:titleStyle>
    <p:bodyStyle>
      <a:lvl1pPr marL="0" indent="-182880" algn="l" defTabSz="457200" rtl="0" eaLnBrk="1" latinLnBrk="0" hangingPunct="1">
        <a:spcBef>
          <a:spcPts val="600"/>
        </a:spcBef>
        <a:buClr>
          <a:schemeClr val="accent2"/>
        </a:buClr>
        <a:buSzPct val="125000"/>
        <a:buFont typeface="Arial"/>
        <a:buChar char="•"/>
        <a:defRPr sz="2400" kern="1200">
          <a:solidFill>
            <a:schemeClr val="tx1"/>
          </a:solidFill>
          <a:latin typeface="Tahoma"/>
          <a:ea typeface="+mn-ea"/>
          <a:cs typeface="Tahoma"/>
        </a:defRPr>
      </a:lvl1pPr>
      <a:lvl2pPr marL="640080" indent="-164592" algn="l" defTabSz="457200" rtl="0" eaLnBrk="1" latinLnBrk="0" hangingPunct="1">
        <a:spcBef>
          <a:spcPts val="600"/>
        </a:spcBef>
        <a:spcAft>
          <a:spcPts val="2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ct val="20000"/>
        </a:spcBef>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7278237" y="368932"/>
            <a:ext cx="1549098" cy="548640"/>
          </a:xfrm>
          <a:prstGeom prst="rect">
            <a:avLst/>
          </a:prstGeom>
        </p:spPr>
      </p:pic>
      <p:sp>
        <p:nvSpPr>
          <p:cNvPr id="12" name="Title Placeholder 1"/>
          <p:cNvSpPr>
            <a:spLocks noGrp="1"/>
          </p:cNvSpPr>
          <p:nvPr>
            <p:ph type="title"/>
          </p:nvPr>
        </p:nvSpPr>
        <p:spPr>
          <a:xfrm>
            <a:off x="411341" y="274638"/>
            <a:ext cx="6675259" cy="706434"/>
          </a:xfrm>
          <a:prstGeom prst="rect">
            <a:avLst/>
          </a:prstGeom>
        </p:spPr>
        <p:txBody>
          <a:bodyPr vert="horz" lIns="91440" tIns="45720" rIns="91440" bIns="45720" rtlCol="0" anchor="ctr">
            <a:noAutofit/>
          </a:bodyPr>
          <a:lstStyle/>
          <a:p>
            <a:r>
              <a:rPr lang="en-US" dirty="0"/>
              <a:t>Click To Edit Master Title Style</a:t>
            </a:r>
          </a:p>
        </p:txBody>
      </p:sp>
      <p:sp>
        <p:nvSpPr>
          <p:cNvPr id="13" name="Text Placeholder 2"/>
          <p:cNvSpPr>
            <a:spLocks noGrp="1"/>
          </p:cNvSpPr>
          <p:nvPr>
            <p:ph type="body" idx="1"/>
          </p:nvPr>
        </p:nvSpPr>
        <p:spPr>
          <a:xfrm>
            <a:off x="411340" y="1232043"/>
            <a:ext cx="8403295" cy="47765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6" name="Slide Number Placeholder 5"/>
          <p:cNvSpPr>
            <a:spLocks noGrp="1"/>
          </p:cNvSpPr>
          <p:nvPr>
            <p:ph type="sldNum" sz="quarter" idx="4"/>
          </p:nvPr>
        </p:nvSpPr>
        <p:spPr>
          <a:xfrm>
            <a:off x="136588" y="6523879"/>
            <a:ext cx="549505" cy="217411"/>
          </a:xfrm>
          <a:prstGeom prst="rect">
            <a:avLst/>
          </a:prstGeom>
        </p:spPr>
        <p:txBody>
          <a:bodyPr vert="horz" lIns="91440" tIns="45720" rIns="91440" bIns="45720" rtlCol="0" anchor="ctr"/>
          <a:lstStyle>
            <a:lvl1pPr algn="ctr">
              <a:defRPr sz="1050">
                <a:solidFill>
                  <a:schemeClr val="accent2"/>
                </a:solidFill>
                <a:latin typeface="Tahoma"/>
                <a:cs typeface="Tahoma"/>
              </a:defRPr>
            </a:lvl1pPr>
          </a:lstStyle>
          <a:p>
            <a:fld id="{394606BD-0334-E646-A4C0-36CF658FFFDB}" type="slidenum">
              <a:rPr lang="en-US" smtClean="0"/>
              <a:pPr/>
              <a:t>‹#›</a:t>
            </a:fld>
            <a:endParaRPr lang="en-US" sz="1100" dirty="0"/>
          </a:p>
        </p:txBody>
      </p:sp>
      <p:sp>
        <p:nvSpPr>
          <p:cNvPr id="17" name="Text Box 6"/>
          <p:cNvSpPr txBox="1">
            <a:spLocks noChangeArrowheads="1"/>
          </p:cNvSpPr>
          <p:nvPr userDrawn="1"/>
        </p:nvSpPr>
        <p:spPr bwMode="auto">
          <a:xfrm>
            <a:off x="762293" y="6548430"/>
            <a:ext cx="2362200" cy="200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l" eaLnBrk="1" fontAlgn="auto" hangingPunct="1">
              <a:spcBef>
                <a:spcPct val="50000"/>
              </a:spcBef>
              <a:spcAft>
                <a:spcPts val="0"/>
              </a:spcAft>
              <a:defRPr/>
            </a:pPr>
            <a:r>
              <a:rPr lang="en-US" altLang="en-US" sz="700" dirty="0">
                <a:solidFill>
                  <a:schemeClr val="accent2"/>
                </a:solidFill>
                <a:latin typeface="Tahoma" pitchFamily="34" charset="0"/>
              </a:rPr>
              <a:t>Confidential — Do Not Distribute</a:t>
            </a:r>
            <a:endParaRPr lang="en-US" altLang="en-US" sz="2800" dirty="0">
              <a:solidFill>
                <a:schemeClr val="accent2"/>
              </a:solidFill>
              <a:latin typeface="Times New Roman" pitchFamily="18" charset="0"/>
            </a:endParaRPr>
          </a:p>
        </p:txBody>
      </p:sp>
    </p:spTree>
    <p:extLst>
      <p:ext uri="{BB962C8B-B14F-4D97-AF65-F5344CB8AC3E}">
        <p14:creationId xmlns:p14="http://schemas.microsoft.com/office/powerpoint/2010/main" val="220805297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2" r:id="rId5"/>
    <p:sldLayoutId id="2147483683" r:id="rId6"/>
    <p:sldLayoutId id="2147483685" r:id="rId7"/>
    <p:sldLayoutId id="2147483700" r:id="rId8"/>
    <p:sldLayoutId id="2147483704" r:id="rId9"/>
    <p:sldLayoutId id="2147483705" r:id="rId10"/>
    <p:sldLayoutId id="2147483689" r:id="rId11"/>
    <p:sldLayoutId id="2147483693" r:id="rId12"/>
    <p:sldLayoutId id="2147483690" r:id="rId13"/>
    <p:sldLayoutId id="2147483691" r:id="rId14"/>
  </p:sldLayoutIdLst>
  <p:hf hdr="0" ftr="0" dt="0"/>
  <p:txStyles>
    <p:titleStyle>
      <a:lvl1pPr algn="l" defTabSz="457200" rtl="0" eaLnBrk="1" latinLnBrk="0" hangingPunct="1">
        <a:lnSpc>
          <a:spcPct val="90000"/>
        </a:lnSpc>
        <a:spcBef>
          <a:spcPct val="0"/>
        </a:spcBef>
        <a:buNone/>
        <a:defRPr sz="3000" b="0" i="0" kern="10000" cap="none" spc="0">
          <a:solidFill>
            <a:schemeClr val="accent2"/>
          </a:solidFill>
          <a:latin typeface="Tahoma"/>
          <a:ea typeface="+mj-ea"/>
          <a:cs typeface="Tahoma"/>
        </a:defRPr>
      </a:lvl1pPr>
    </p:titleStyle>
    <p:bodyStyle>
      <a:lvl1pPr marL="256032" indent="-256032" algn="l" defTabSz="457200" rtl="0" eaLnBrk="1" latinLnBrk="0" hangingPunct="1">
        <a:spcBef>
          <a:spcPts val="600"/>
        </a:spcBef>
        <a:buClr>
          <a:schemeClr val="tx2"/>
        </a:buClr>
        <a:buSzPct val="125000"/>
        <a:buFont typeface="Arial"/>
        <a:buChar char="•"/>
        <a:defRPr sz="2400" kern="1200">
          <a:solidFill>
            <a:schemeClr val="tx1"/>
          </a:solidFill>
          <a:latin typeface="Tahoma"/>
          <a:ea typeface="+mn-ea"/>
          <a:cs typeface="Tahoma"/>
        </a:defRPr>
      </a:lvl1pPr>
      <a:lvl2pPr marL="742950" indent="-192024" algn="l" defTabSz="457200" rtl="0" eaLnBrk="1" latinLnBrk="0" hangingPunct="1">
        <a:spcBef>
          <a:spcPts val="600"/>
        </a:spcBef>
        <a:spcAft>
          <a:spcPts val="200"/>
        </a:spcAft>
        <a:buClr>
          <a:schemeClr val="bg2"/>
        </a:buClr>
        <a:buSzPct val="80000"/>
        <a:buFont typeface="Arial"/>
        <a:buChar char="•"/>
        <a:defRPr sz="2000" b="0" i="0" kern="1200" baseline="0">
          <a:solidFill>
            <a:schemeClr val="tx1"/>
          </a:solidFill>
          <a:latin typeface="Tahoma"/>
          <a:ea typeface="+mn-ea"/>
          <a:cs typeface="Tahoma"/>
        </a:defRPr>
      </a:lvl2pPr>
      <a:lvl3pPr marL="1291590" indent="-192024" algn="l" defTabSz="457200" rtl="0" eaLnBrk="1" latinLnBrk="0" hangingPunct="1">
        <a:spcBef>
          <a:spcPct val="20000"/>
        </a:spcBef>
        <a:buClr>
          <a:schemeClr val="tx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3.png"/><Relationship Id="rId5" Type="http://schemas.openxmlformats.org/officeDocument/2006/relationships/image" Target="../media/image32.png"/><Relationship Id="rId4" Type="http://schemas.openxmlformats.org/officeDocument/2006/relationships/notesSlide" Target="../notesSlides/notesSlide9.xml"/><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5.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5.png"/><Relationship Id="rId5" Type="http://schemas.openxmlformats.org/officeDocument/2006/relationships/image" Target="../media/image27.jpg"/><Relationship Id="rId4" Type="http://schemas.openxmlformats.org/officeDocument/2006/relationships/image" Target="../media/image2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5.png"/><Relationship Id="rId5" Type="http://schemas.openxmlformats.org/officeDocument/2006/relationships/image" Target="../media/image28.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www.mdlive.com/" TargetMode="External"/><Relationship Id="rId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notesSlide" Target="../notesSlides/notesSlide4.xml"/><Relationship Id="rId9"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36.png"/><Relationship Id="rId12" Type="http://schemas.microsoft.com/office/2007/relationships/hdphoto" Target="../media/hdphoto1.wd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5.png"/><Relationship Id="rId11" Type="http://schemas.openxmlformats.org/officeDocument/2006/relationships/image" Target="../media/image37.png"/><Relationship Id="rId5" Type="http://schemas.openxmlformats.org/officeDocument/2006/relationships/hyperlink" Target="https://member.excellusbcbs.com/find-a-doctor/telemedicine/mdlive" TargetMode="External"/><Relationship Id="rId10" Type="http://schemas.openxmlformats.org/officeDocument/2006/relationships/image" Target="../media/image32.svg"/><Relationship Id="rId4" Type="http://schemas.openxmlformats.org/officeDocument/2006/relationships/notesSlide" Target="../notesSlides/notesSlide6.xml"/><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Rochester City School District 2022 Medical Plans</a:t>
            </a:r>
          </a:p>
        </p:txBody>
      </p:sp>
      <p:sp>
        <p:nvSpPr>
          <p:cNvPr id="3" name="Subtitle 2"/>
          <p:cNvSpPr>
            <a:spLocks noGrp="1"/>
          </p:cNvSpPr>
          <p:nvPr>
            <p:ph type="subTitle" idx="1"/>
          </p:nvPr>
        </p:nvSpPr>
        <p:spPr/>
        <p:txBody>
          <a:bodyPr/>
          <a:lstStyle/>
          <a:p>
            <a:r>
              <a:rPr lang="en-US" dirty="0"/>
              <a:t>Open Enrollment</a:t>
            </a:r>
          </a:p>
        </p:txBody>
      </p:sp>
      <p:pic>
        <p:nvPicPr>
          <p:cNvPr id="6" name="Audio 5">
            <a:hlinkClick r:id="" action="ppaction://media"/>
            <a:extLst>
              <a:ext uri="{FF2B5EF4-FFF2-40B4-BE49-F238E27FC236}">
                <a16:creationId xmlns:a16="http://schemas.microsoft.com/office/drawing/2014/main" id="{B78A4A2F-E0CD-4DEB-81C9-7A1ECE9B3C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63663828"/>
      </p:ext>
    </p:extLst>
  </p:cSld>
  <p:clrMapOvr>
    <a:masterClrMapping/>
  </p:clrMapOvr>
  <mc:AlternateContent xmlns:mc="http://schemas.openxmlformats.org/markup-compatibility/2006" xmlns:p14="http://schemas.microsoft.com/office/powerpoint/2010/main">
    <mc:Choice Requires="p14">
      <p:transition spd="slow" p14:dur="2000" advTm="14127"/>
    </mc:Choice>
    <mc:Fallback xmlns="">
      <p:transition spd="slow" advTm="14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B3260527-B672-483E-BE7D-5C05E5B943E9}"/>
              </a:ext>
            </a:extLst>
          </p:cNvPr>
          <p:cNvSpPr/>
          <p:nvPr/>
        </p:nvSpPr>
        <p:spPr>
          <a:xfrm>
            <a:off x="0" y="1976187"/>
            <a:ext cx="9144000" cy="3429000"/>
          </a:xfrm>
          <a:prstGeom prst="rect">
            <a:avLst/>
          </a:prstGeom>
          <a:solidFill>
            <a:srgbClr val="007D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pic>
        <p:nvPicPr>
          <p:cNvPr id="113" name="Picture 112">
            <a:extLst>
              <a:ext uri="{FF2B5EF4-FFF2-40B4-BE49-F238E27FC236}">
                <a16:creationId xmlns:a16="http://schemas.microsoft.com/office/drawing/2014/main" id="{8C07DAE6-B0A9-4A1E-AEA3-3FB20BE9841C}"/>
              </a:ext>
            </a:extLst>
          </p:cNvPr>
          <p:cNvPicPr>
            <a:picLocks noChangeAspect="1"/>
          </p:cNvPicPr>
          <p:nvPr/>
        </p:nvPicPr>
        <p:blipFill rotWithShape="1">
          <a:blip r:embed="rId5"/>
          <a:srcRect t="6965" b="16110"/>
          <a:stretch/>
        </p:blipFill>
        <p:spPr>
          <a:xfrm>
            <a:off x="3062577" y="2129515"/>
            <a:ext cx="6081423" cy="3122345"/>
          </a:xfrm>
          <a:prstGeom prst="rect">
            <a:avLst/>
          </a:prstGeom>
        </p:spPr>
      </p:pic>
      <p:sp>
        <p:nvSpPr>
          <p:cNvPr id="5" name="Slide Number Placeholder 3"/>
          <p:cNvSpPr>
            <a:spLocks noGrp="1"/>
          </p:cNvSpPr>
          <p:nvPr>
            <p:ph type="sldNum" sz="quarter" idx="4"/>
          </p:nvPr>
        </p:nvSpPr>
        <p:spPr>
          <a:xfrm>
            <a:off x="110607" y="5750161"/>
            <a:ext cx="412129" cy="163058"/>
          </a:xfrm>
        </p:spPr>
        <p:txBody>
          <a:bodyPr/>
          <a:lstStyle/>
          <a:p>
            <a:fld id="{394606BD-0334-E646-A4C0-36CF658FFFDB}" type="slidenum">
              <a:rPr lang="en-US" smtClean="0"/>
              <a:pPr/>
              <a:t>10</a:t>
            </a:fld>
            <a:endParaRPr lang="en-US" sz="825" dirty="0"/>
          </a:p>
        </p:txBody>
      </p:sp>
      <p:sp>
        <p:nvSpPr>
          <p:cNvPr id="72" name="Title 1">
            <a:extLst>
              <a:ext uri="{FF2B5EF4-FFF2-40B4-BE49-F238E27FC236}">
                <a16:creationId xmlns:a16="http://schemas.microsoft.com/office/drawing/2014/main" id="{F137263B-40A6-4134-98A6-EBDE902BD625}"/>
              </a:ext>
            </a:extLst>
          </p:cNvPr>
          <p:cNvSpPr>
            <a:spLocks noGrp="1"/>
          </p:cNvSpPr>
          <p:nvPr>
            <p:ph type="title"/>
          </p:nvPr>
        </p:nvSpPr>
        <p:spPr>
          <a:xfrm>
            <a:off x="429664" y="999028"/>
            <a:ext cx="4937760" cy="529826"/>
          </a:xfrm>
        </p:spPr>
        <p:txBody>
          <a:bodyPr/>
          <a:lstStyle/>
          <a:p>
            <a:r>
              <a:rPr lang="en-US" dirty="0" err="1"/>
              <a:t>Wellframe</a:t>
            </a:r>
            <a:r>
              <a:rPr lang="en-US" dirty="0"/>
              <a:t> Helps You Connect</a:t>
            </a:r>
          </a:p>
        </p:txBody>
      </p:sp>
      <p:sp>
        <p:nvSpPr>
          <p:cNvPr id="124" name="TextBox 123">
            <a:extLst>
              <a:ext uri="{FF2B5EF4-FFF2-40B4-BE49-F238E27FC236}">
                <a16:creationId xmlns:a16="http://schemas.microsoft.com/office/drawing/2014/main" id="{484B1B46-8E51-45B7-83BD-21B9F5AE584C}"/>
              </a:ext>
            </a:extLst>
          </p:cNvPr>
          <p:cNvSpPr txBox="1"/>
          <p:nvPr/>
        </p:nvSpPr>
        <p:spPr>
          <a:xfrm>
            <a:off x="2545840" y="5611595"/>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Stress Management</a:t>
            </a:r>
          </a:p>
        </p:txBody>
      </p:sp>
      <p:pic>
        <p:nvPicPr>
          <p:cNvPr id="7" name="Picture 6">
            <a:extLst>
              <a:ext uri="{FF2B5EF4-FFF2-40B4-BE49-F238E27FC236}">
                <a16:creationId xmlns:a16="http://schemas.microsoft.com/office/drawing/2014/main" id="{0D2105ED-3DF2-4AC0-92EB-91210B367D65}"/>
              </a:ext>
            </a:extLst>
          </p:cNvPr>
          <p:cNvPicPr>
            <a:picLocks noChangeAspect="1"/>
          </p:cNvPicPr>
          <p:nvPr/>
        </p:nvPicPr>
        <p:blipFill rotWithShape="1">
          <a:blip r:embed="rId5"/>
          <a:srcRect t="6965" b="16110"/>
          <a:stretch/>
        </p:blipFill>
        <p:spPr>
          <a:xfrm>
            <a:off x="0" y="2129515"/>
            <a:ext cx="6081423" cy="3122345"/>
          </a:xfrm>
          <a:prstGeom prst="rect">
            <a:avLst/>
          </a:prstGeom>
        </p:spPr>
      </p:pic>
      <p:sp>
        <p:nvSpPr>
          <p:cNvPr id="114" name="TextBox 113">
            <a:extLst>
              <a:ext uri="{FF2B5EF4-FFF2-40B4-BE49-F238E27FC236}">
                <a16:creationId xmlns:a16="http://schemas.microsoft.com/office/drawing/2014/main" id="{B05E819E-34DE-441A-B97B-641E4383164F}"/>
              </a:ext>
            </a:extLst>
          </p:cNvPr>
          <p:cNvSpPr txBox="1"/>
          <p:nvPr/>
        </p:nvSpPr>
        <p:spPr>
          <a:xfrm>
            <a:off x="6615948" y="4895169"/>
            <a:ext cx="810491" cy="369332"/>
          </a:xfrm>
          <a:prstGeom prst="rect">
            <a:avLst/>
          </a:prstGeom>
          <a:noFill/>
        </p:spPr>
        <p:txBody>
          <a:bodyPr wrap="square" rtlCol="0">
            <a:spAutoFit/>
          </a:bodyPr>
          <a:lstStyle/>
          <a:p>
            <a:pPr marL="144018" indent="-144018">
              <a:spcBef>
                <a:spcPts val="450"/>
              </a:spcBef>
              <a:buClr>
                <a:schemeClr val="tx2"/>
              </a:buClr>
              <a:buFont typeface="Arial"/>
              <a:buChar char="•"/>
            </a:pPr>
            <a:endParaRPr lang="en-US" dirty="0">
              <a:latin typeface="Tahoma"/>
              <a:cs typeface="Tahoma"/>
            </a:endParaRPr>
          </a:p>
        </p:txBody>
      </p:sp>
      <p:sp>
        <p:nvSpPr>
          <p:cNvPr id="127" name="Rectangle 126">
            <a:extLst>
              <a:ext uri="{FF2B5EF4-FFF2-40B4-BE49-F238E27FC236}">
                <a16:creationId xmlns:a16="http://schemas.microsoft.com/office/drawing/2014/main" id="{5E934292-210D-4086-9FB4-5EB1A8735104}"/>
              </a:ext>
            </a:extLst>
          </p:cNvPr>
          <p:cNvSpPr/>
          <p:nvPr/>
        </p:nvSpPr>
        <p:spPr>
          <a:xfrm>
            <a:off x="4840469" y="1738412"/>
            <a:ext cx="3204503" cy="39099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28" name="Content Placeholder 1">
            <a:extLst>
              <a:ext uri="{FF2B5EF4-FFF2-40B4-BE49-F238E27FC236}">
                <a16:creationId xmlns:a16="http://schemas.microsoft.com/office/drawing/2014/main" id="{F4F3488D-0B35-4BC7-96DA-2B2E6B01361F}"/>
              </a:ext>
            </a:extLst>
          </p:cNvPr>
          <p:cNvSpPr txBox="1">
            <a:spLocks/>
          </p:cNvSpPr>
          <p:nvPr/>
        </p:nvSpPr>
        <p:spPr>
          <a:xfrm>
            <a:off x="5127035" y="1976187"/>
            <a:ext cx="1978173" cy="112747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900"/>
              </a:spcAft>
              <a:buNone/>
            </a:pPr>
            <a:r>
              <a:rPr lang="en-US" sz="1050" b="1" dirty="0">
                <a:solidFill>
                  <a:srgbClr val="007DC5"/>
                </a:solidFill>
              </a:rPr>
              <a:t>What is </a:t>
            </a:r>
            <a:r>
              <a:rPr lang="en-US" sz="1050" b="1" dirty="0" err="1">
                <a:solidFill>
                  <a:srgbClr val="007DC5"/>
                </a:solidFill>
              </a:rPr>
              <a:t>Wellframe</a:t>
            </a:r>
            <a:r>
              <a:rPr lang="en-US" sz="1050" b="1" dirty="0">
                <a:solidFill>
                  <a:srgbClr val="007DC5"/>
                </a:solidFill>
              </a:rPr>
              <a:t>?</a:t>
            </a:r>
            <a:r>
              <a:rPr lang="en-US" sz="1050" dirty="0">
                <a:solidFill>
                  <a:srgbClr val="007DC5"/>
                </a:solidFill>
              </a:rPr>
              <a:t>  </a:t>
            </a:r>
            <a:r>
              <a:rPr lang="en-US" sz="1050" dirty="0"/>
              <a:t>A mobile app for smartphones or tablets that connects you to your Excellus BCBS Member Care Management Team.</a:t>
            </a:r>
            <a:endParaRPr lang="en-US" sz="1050" b="1" dirty="0"/>
          </a:p>
          <a:p>
            <a:pPr marL="214313" indent="-128588">
              <a:buClr>
                <a:srgbClr val="007DC5"/>
              </a:buClr>
              <a:buFont typeface="Arial" panose="020B0604020202020204" pitchFamily="34" charset="0"/>
              <a:buChar char="•"/>
            </a:pPr>
            <a:r>
              <a:rPr lang="en-US" sz="900" dirty="0"/>
              <a:t>Chat with your care team</a:t>
            </a:r>
          </a:p>
          <a:p>
            <a:pPr marL="214313" indent="-128588">
              <a:buClr>
                <a:srgbClr val="007DC5"/>
              </a:buClr>
              <a:buFont typeface="Arial" panose="020B0604020202020204" pitchFamily="34" charset="0"/>
              <a:buChar char="•"/>
            </a:pPr>
            <a:r>
              <a:rPr lang="en-US" sz="900" dirty="0"/>
              <a:t>Get medication reminders</a:t>
            </a:r>
          </a:p>
          <a:p>
            <a:pPr marL="214313" indent="-128588">
              <a:buClr>
                <a:srgbClr val="007DC5"/>
              </a:buClr>
              <a:buFont typeface="Arial" panose="020B0604020202020204" pitchFamily="34" charset="0"/>
              <a:buChar char="•"/>
            </a:pPr>
            <a:r>
              <a:rPr lang="en-US" sz="900" dirty="0"/>
              <a:t>Get answers to everyday clinical questions</a:t>
            </a:r>
          </a:p>
          <a:p>
            <a:pPr marL="214313" indent="-128588">
              <a:buClr>
                <a:srgbClr val="007DC5"/>
              </a:buClr>
              <a:buFont typeface="Arial" panose="020B0604020202020204" pitchFamily="34" charset="0"/>
              <a:buChar char="•"/>
            </a:pPr>
            <a:r>
              <a:rPr lang="en-US" sz="900" dirty="0"/>
              <a:t>Find a support group or explore available </a:t>
            </a:r>
            <a:br>
              <a:rPr lang="en-US" sz="900" dirty="0"/>
            </a:br>
            <a:r>
              <a:rPr lang="en-US" sz="900" dirty="0"/>
              <a:t>resources</a:t>
            </a:r>
          </a:p>
          <a:p>
            <a:pPr marL="214313" indent="-128588">
              <a:buClr>
                <a:srgbClr val="007DC5"/>
              </a:buClr>
              <a:buFont typeface="Arial" panose="020B0604020202020204" pitchFamily="34" charset="0"/>
              <a:buChar char="•"/>
            </a:pPr>
            <a:r>
              <a:rPr lang="en-US" sz="900" dirty="0"/>
              <a:t>Learn about a diagnosis </a:t>
            </a:r>
          </a:p>
          <a:p>
            <a:pPr marL="214313" indent="-128588">
              <a:buClr>
                <a:srgbClr val="007DC5"/>
              </a:buClr>
              <a:buFont typeface="Arial" panose="020B0604020202020204" pitchFamily="34" charset="0"/>
              <a:buChar char="•"/>
            </a:pPr>
            <a:r>
              <a:rPr lang="en-US" sz="900" dirty="0"/>
              <a:t>Manage a condition</a:t>
            </a:r>
          </a:p>
          <a:p>
            <a:pPr marL="214313" indent="-128588">
              <a:buClr>
                <a:srgbClr val="007DC5"/>
              </a:buClr>
              <a:buFont typeface="Arial" panose="020B0604020202020204" pitchFamily="34" charset="0"/>
              <a:buChar char="•"/>
            </a:pPr>
            <a:r>
              <a:rPr lang="en-US" sz="900" dirty="0"/>
              <a:t>Access health related articles and videos</a:t>
            </a:r>
          </a:p>
          <a:p>
            <a:pPr marL="214313" indent="-128588">
              <a:buClr>
                <a:srgbClr val="007DC5"/>
              </a:buClr>
              <a:buFont typeface="Arial" panose="020B0604020202020204" pitchFamily="34" charset="0"/>
              <a:buChar char="•"/>
            </a:pPr>
            <a:r>
              <a:rPr lang="en-US" sz="900" dirty="0"/>
              <a:t>And more!</a:t>
            </a:r>
          </a:p>
        </p:txBody>
      </p:sp>
      <p:pic>
        <p:nvPicPr>
          <p:cNvPr id="89" name="Picture 4">
            <a:extLst>
              <a:ext uri="{FF2B5EF4-FFF2-40B4-BE49-F238E27FC236}">
                <a16:creationId xmlns:a16="http://schemas.microsoft.com/office/drawing/2014/main" id="{BB14CFF1-E3EC-4F70-9ECF-7C74292D58B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813" b="97550" l="0" r="99454">
                        <a14:foregroundMark x1="7286" y1="2450" x2="47905" y2="42377"/>
                        <a14:foregroundMark x1="47905" y1="42377" x2="85428" y2="93103"/>
                        <a14:foregroundMark x1="85428" y1="93103" x2="90528" y2="97550"/>
                        <a14:foregroundMark x1="76138" y1="94737" x2="23679" y2="92559"/>
                        <a14:foregroundMark x1="23679" y1="92559" x2="6557" y2="84029"/>
                        <a14:foregroundMark x1="6557" y1="84029" x2="364" y2="72958"/>
                        <a14:foregroundMark x1="364" y1="72958" x2="10929" y2="36116"/>
                        <a14:foregroundMark x1="6193" y1="44102" x2="3461" y2="32033"/>
                        <a14:foregroundMark x1="3461" y1="32033" x2="15118" y2="9347"/>
                        <a14:foregroundMark x1="15118" y1="9347" x2="40801" y2="5354"/>
                        <a14:foregroundMark x1="40801" y1="5354" x2="67577" y2="5263"/>
                        <a14:foregroundMark x1="67577" y1="5263" x2="86885" y2="14156"/>
                        <a14:foregroundMark x1="86885" y1="14156" x2="98361" y2="57532"/>
                        <a14:foregroundMark x1="98361" y1="57532" x2="92168" y2="78312"/>
                        <a14:foregroundMark x1="4007" y1="12886" x2="23862" y2="3902"/>
                        <a14:foregroundMark x1="23862" y1="3902" x2="48634" y2="4356"/>
                        <a14:foregroundMark x1="48634" y1="4356" x2="99454" y2="22595"/>
                        <a14:foregroundMark x1="93260" y1="12613" x2="93989" y2="12432"/>
                        <a14:foregroundMark x1="89800" y1="9256" x2="68670" y2="2813"/>
                        <a14:backgroundMark x1="2368" y1="726" x2="182" y2="2995"/>
                        <a14:backgroundMark x1="0" y1="6261" x2="0" y2="6261"/>
                        <a14:backgroundMark x1="96175" y1="726" x2="99454" y2="2813"/>
                        <a14:backgroundMark x1="3461" y1="98639" x2="182" y2="96733"/>
                        <a14:backgroundMark x1="95446" y1="99274" x2="99636" y2="97550"/>
                        <a14:backgroundMark x1="88889" y1="99819" x2="88889" y2="99819"/>
                      </a14:backgroundRemoval>
                    </a14:imgEffect>
                  </a14:imgLayer>
                </a14:imgProps>
              </a:ext>
              <a:ext uri="{28A0092B-C50C-407E-A947-70E740481C1C}">
                <a14:useLocalDpi xmlns:a14="http://schemas.microsoft.com/office/drawing/2010/main" val="0"/>
              </a:ext>
            </a:extLst>
          </a:blip>
          <a:srcRect l="1264" t="447" r="1063" b="635"/>
          <a:stretch/>
        </p:blipFill>
        <p:spPr bwMode="auto">
          <a:xfrm>
            <a:off x="7253124" y="2343948"/>
            <a:ext cx="1326372" cy="269347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TextBox 110">
            <a:extLst>
              <a:ext uri="{FF2B5EF4-FFF2-40B4-BE49-F238E27FC236}">
                <a16:creationId xmlns:a16="http://schemas.microsoft.com/office/drawing/2014/main" id="{D5E878B3-F404-4EAD-B9BB-9E9C6A3C53A0}"/>
              </a:ext>
            </a:extLst>
          </p:cNvPr>
          <p:cNvSpPr txBox="1"/>
          <p:nvPr/>
        </p:nvSpPr>
        <p:spPr>
          <a:xfrm>
            <a:off x="5072182" y="5128525"/>
            <a:ext cx="2741075" cy="323165"/>
          </a:xfrm>
          <a:prstGeom prst="rect">
            <a:avLst/>
          </a:prstGeom>
          <a:noFill/>
        </p:spPr>
        <p:txBody>
          <a:bodyPr wrap="square" rtlCol="0">
            <a:spAutoFit/>
          </a:bodyPr>
          <a:lstStyle/>
          <a:p>
            <a:pPr algn="ctr">
              <a:spcBef>
                <a:spcPts val="450"/>
              </a:spcBef>
              <a:buClr>
                <a:schemeClr val="tx2"/>
              </a:buClr>
            </a:pPr>
            <a:r>
              <a:rPr lang="en-US" sz="1500" dirty="0">
                <a:latin typeface="Tahoma"/>
                <a:cs typeface="Tahoma"/>
              </a:rPr>
              <a:t>Access Code: </a:t>
            </a:r>
            <a:r>
              <a:rPr lang="en-US" sz="1500" b="1" dirty="0">
                <a:solidFill>
                  <a:srgbClr val="007DC5"/>
                </a:solidFill>
                <a:latin typeface="Tahoma"/>
                <a:cs typeface="Tahoma"/>
              </a:rPr>
              <a:t>Excellus</a:t>
            </a:r>
          </a:p>
        </p:txBody>
      </p:sp>
      <p:sp>
        <p:nvSpPr>
          <p:cNvPr id="13" name="Subtitle 5">
            <a:extLst>
              <a:ext uri="{FF2B5EF4-FFF2-40B4-BE49-F238E27FC236}">
                <a16:creationId xmlns:a16="http://schemas.microsoft.com/office/drawing/2014/main" id="{A9D6EC7C-F51B-4457-BEED-AB7375206C8A}"/>
              </a:ext>
            </a:extLst>
          </p:cNvPr>
          <p:cNvSpPr txBox="1">
            <a:spLocks/>
          </p:cNvSpPr>
          <p:nvPr/>
        </p:nvSpPr>
        <p:spPr>
          <a:xfrm>
            <a:off x="1787097" y="5411689"/>
            <a:ext cx="2752558" cy="31904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dirty="0"/>
              <a:t>Audio Call In: 1-855-852-7677</a:t>
            </a:r>
            <a:br>
              <a:rPr lang="en-US" sz="1500" dirty="0"/>
            </a:br>
            <a:r>
              <a:rPr lang="en-US" sz="1500" dirty="0"/>
              <a:t>Access Code: 2384263</a:t>
            </a:r>
          </a:p>
        </p:txBody>
      </p:sp>
      <p:pic>
        <p:nvPicPr>
          <p:cNvPr id="3" name="Audio 2">
            <a:hlinkClick r:id="" action="ppaction://media"/>
            <a:extLst>
              <a:ext uri="{FF2B5EF4-FFF2-40B4-BE49-F238E27FC236}">
                <a16:creationId xmlns:a16="http://schemas.microsoft.com/office/drawing/2014/main" id="{B1794EE2-C6A2-4038-873E-1A0DAF8241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20601189"/>
      </p:ext>
    </p:extLst>
  </p:cSld>
  <p:clrMapOvr>
    <a:masterClrMapping/>
  </p:clrMapOvr>
  <mc:AlternateContent xmlns:mc="http://schemas.openxmlformats.org/markup-compatibility/2006" xmlns:p14="http://schemas.microsoft.com/office/powerpoint/2010/main">
    <mc:Choice Requires="p14">
      <p:transition spd="slow" p14:dur="2000" advTm="27189"/>
    </mc:Choice>
    <mc:Fallback xmlns="">
      <p:transition spd="slow" advTm="27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5" name="Straight Connector 124">
            <a:extLst>
              <a:ext uri="{FF2B5EF4-FFF2-40B4-BE49-F238E27FC236}">
                <a16:creationId xmlns:a16="http://schemas.microsoft.com/office/drawing/2014/main" id="{9E2551F6-C891-441A-B35C-4FE80A73A3DC}"/>
              </a:ext>
            </a:extLst>
          </p:cNvPr>
          <p:cNvCxnSpPr/>
          <p:nvPr/>
        </p:nvCxnSpPr>
        <p:spPr>
          <a:xfrm flipV="1">
            <a:off x="2470632" y="5530044"/>
            <a:ext cx="156235" cy="1"/>
          </a:xfrm>
          <a:prstGeom prst="line">
            <a:avLst/>
          </a:prstGeom>
          <a:ln>
            <a:solidFill>
              <a:srgbClr val="E96B00"/>
            </a:solidFill>
          </a:ln>
          <a:effectLst/>
        </p:spPr>
        <p:style>
          <a:lnRef idx="2">
            <a:schemeClr val="accent1"/>
          </a:lnRef>
          <a:fillRef idx="0">
            <a:schemeClr val="accent1"/>
          </a:fillRef>
          <a:effectRef idx="1">
            <a:schemeClr val="accent1"/>
          </a:effectRef>
          <a:fontRef idx="minor">
            <a:schemeClr val="tx1"/>
          </a:fontRef>
        </p:style>
      </p:cxnSp>
      <p:sp>
        <p:nvSpPr>
          <p:cNvPr id="126" name="Left Bracket 125">
            <a:extLst>
              <a:ext uri="{FF2B5EF4-FFF2-40B4-BE49-F238E27FC236}">
                <a16:creationId xmlns:a16="http://schemas.microsoft.com/office/drawing/2014/main" id="{67BA0DAE-AB56-41DC-A423-A62141C0FE3D}"/>
              </a:ext>
            </a:extLst>
          </p:cNvPr>
          <p:cNvSpPr/>
          <p:nvPr/>
        </p:nvSpPr>
        <p:spPr>
          <a:xfrm>
            <a:off x="2622964" y="4870336"/>
            <a:ext cx="151958" cy="857250"/>
          </a:xfrm>
          <a:prstGeom prst="leftBracket">
            <a:avLst/>
          </a:prstGeom>
          <a:ln>
            <a:solidFill>
              <a:srgbClr val="E96B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cxnSp>
        <p:nvCxnSpPr>
          <p:cNvPr id="87" name="Straight Connector 86">
            <a:extLst>
              <a:ext uri="{FF2B5EF4-FFF2-40B4-BE49-F238E27FC236}">
                <a16:creationId xmlns:a16="http://schemas.microsoft.com/office/drawing/2014/main" id="{93C8EB99-C154-4946-85A6-153D89B5E8C6}"/>
              </a:ext>
            </a:extLst>
          </p:cNvPr>
          <p:cNvCxnSpPr/>
          <p:nvPr/>
        </p:nvCxnSpPr>
        <p:spPr>
          <a:xfrm flipV="1">
            <a:off x="2470877" y="1665242"/>
            <a:ext cx="156235" cy="1"/>
          </a:xfrm>
          <a:prstGeom prst="line">
            <a:avLst/>
          </a:prstGeom>
          <a:ln>
            <a:solidFill>
              <a:srgbClr val="E96B00"/>
            </a:solidFill>
          </a:ln>
          <a:effectLst/>
        </p:spPr>
        <p:style>
          <a:lnRef idx="2">
            <a:schemeClr val="accent1"/>
          </a:lnRef>
          <a:fillRef idx="0">
            <a:schemeClr val="accent1"/>
          </a:fillRef>
          <a:effectRef idx="1">
            <a:schemeClr val="accent1"/>
          </a:effectRef>
          <a:fontRef idx="minor">
            <a:schemeClr val="tx1"/>
          </a:fontRef>
        </p:style>
      </p:cxnSp>
      <p:pic>
        <p:nvPicPr>
          <p:cNvPr id="29" name="Picture 28">
            <a:extLst>
              <a:ext uri="{FF2B5EF4-FFF2-40B4-BE49-F238E27FC236}">
                <a16:creationId xmlns:a16="http://schemas.microsoft.com/office/drawing/2014/main" id="{FC3542C5-E65A-4BA3-96AE-D47FE9C1D58C}"/>
              </a:ext>
            </a:extLst>
          </p:cNvPr>
          <p:cNvPicPr>
            <a:picLocks noChangeAspect="1"/>
          </p:cNvPicPr>
          <p:nvPr/>
        </p:nvPicPr>
        <p:blipFill>
          <a:blip r:embed="rId5"/>
          <a:stretch>
            <a:fillRect/>
          </a:stretch>
        </p:blipFill>
        <p:spPr>
          <a:xfrm>
            <a:off x="4637192" y="1895984"/>
            <a:ext cx="2075294" cy="3762035"/>
          </a:xfrm>
          <a:prstGeom prst="rect">
            <a:avLst/>
          </a:prstGeom>
        </p:spPr>
      </p:pic>
      <p:pic>
        <p:nvPicPr>
          <p:cNvPr id="68" name="Picture 67" descr="A screenshot of a cell phone&#10;&#10;Description generated with very high confidence">
            <a:extLst>
              <a:ext uri="{FF2B5EF4-FFF2-40B4-BE49-F238E27FC236}">
                <a16:creationId xmlns:a16="http://schemas.microsoft.com/office/drawing/2014/main" id="{4F0DEA54-3E31-4FA9-B703-BACE1FBFEB94}"/>
              </a:ext>
            </a:extLst>
          </p:cNvPr>
          <p:cNvPicPr>
            <a:picLocks noChangeAspect="1"/>
          </p:cNvPicPr>
          <p:nvPr/>
        </p:nvPicPr>
        <p:blipFill>
          <a:blip r:embed="rId6"/>
          <a:stretch>
            <a:fillRect/>
          </a:stretch>
        </p:blipFill>
        <p:spPr>
          <a:xfrm>
            <a:off x="4942794" y="2194492"/>
            <a:ext cx="1504824" cy="2846828"/>
          </a:xfrm>
          <a:prstGeom prst="rect">
            <a:avLst/>
          </a:prstGeom>
        </p:spPr>
      </p:pic>
      <p:pic>
        <p:nvPicPr>
          <p:cNvPr id="33" name="Picture 32">
            <a:extLst>
              <a:ext uri="{FF2B5EF4-FFF2-40B4-BE49-F238E27FC236}">
                <a16:creationId xmlns:a16="http://schemas.microsoft.com/office/drawing/2014/main" id="{1E8DFC87-6D40-4C18-9BA1-FB9954C9A3BE}"/>
              </a:ext>
            </a:extLst>
          </p:cNvPr>
          <p:cNvPicPr>
            <a:picLocks noChangeAspect="1"/>
          </p:cNvPicPr>
          <p:nvPr/>
        </p:nvPicPr>
        <p:blipFill>
          <a:blip r:embed="rId5"/>
          <a:stretch>
            <a:fillRect/>
          </a:stretch>
        </p:blipFill>
        <p:spPr>
          <a:xfrm>
            <a:off x="6753221" y="1895984"/>
            <a:ext cx="2075294" cy="3762035"/>
          </a:xfrm>
          <a:prstGeom prst="rect">
            <a:avLst/>
          </a:prstGeom>
        </p:spPr>
      </p:pic>
      <p:sp>
        <p:nvSpPr>
          <p:cNvPr id="5" name="Slide Number Placeholder 3"/>
          <p:cNvSpPr>
            <a:spLocks noGrp="1"/>
          </p:cNvSpPr>
          <p:nvPr>
            <p:ph type="sldNum" sz="quarter" idx="4"/>
          </p:nvPr>
        </p:nvSpPr>
        <p:spPr>
          <a:xfrm>
            <a:off x="110607" y="5750161"/>
            <a:ext cx="412129" cy="163058"/>
          </a:xfrm>
        </p:spPr>
        <p:txBody>
          <a:bodyPr/>
          <a:lstStyle/>
          <a:p>
            <a:fld id="{394606BD-0334-E646-A4C0-36CF658FFFDB}" type="slidenum">
              <a:rPr lang="en-US" smtClean="0"/>
              <a:pPr/>
              <a:t>11</a:t>
            </a:fld>
            <a:endParaRPr lang="en-US" sz="825" dirty="0"/>
          </a:p>
        </p:txBody>
      </p:sp>
      <p:pic>
        <p:nvPicPr>
          <p:cNvPr id="70" name="Picture 69" descr="A screenshot of a cell phone&#10;&#10;Description generated with very high confidence">
            <a:extLst>
              <a:ext uri="{FF2B5EF4-FFF2-40B4-BE49-F238E27FC236}">
                <a16:creationId xmlns:a16="http://schemas.microsoft.com/office/drawing/2014/main" id="{FAFCC120-740F-43D3-A773-9095ED50032A}"/>
              </a:ext>
            </a:extLst>
          </p:cNvPr>
          <p:cNvPicPr>
            <a:picLocks noChangeAspect="1"/>
          </p:cNvPicPr>
          <p:nvPr/>
        </p:nvPicPr>
        <p:blipFill>
          <a:blip r:embed="rId7"/>
          <a:stretch>
            <a:fillRect/>
          </a:stretch>
        </p:blipFill>
        <p:spPr>
          <a:xfrm>
            <a:off x="7034121" y="2233708"/>
            <a:ext cx="1513493" cy="2807612"/>
          </a:xfrm>
          <a:prstGeom prst="rect">
            <a:avLst/>
          </a:prstGeom>
        </p:spPr>
      </p:pic>
      <p:pic>
        <p:nvPicPr>
          <p:cNvPr id="71" name="Picture 70">
            <a:extLst>
              <a:ext uri="{FF2B5EF4-FFF2-40B4-BE49-F238E27FC236}">
                <a16:creationId xmlns:a16="http://schemas.microsoft.com/office/drawing/2014/main" id="{99C8625F-ABFF-43BF-B46D-9157DA26B282}"/>
              </a:ext>
            </a:extLst>
          </p:cNvPr>
          <p:cNvPicPr>
            <a:picLocks noChangeAspect="1"/>
          </p:cNvPicPr>
          <p:nvPr/>
        </p:nvPicPr>
        <p:blipFill>
          <a:blip r:embed="rId8"/>
          <a:stretch>
            <a:fillRect/>
          </a:stretch>
        </p:blipFill>
        <p:spPr>
          <a:xfrm>
            <a:off x="392167" y="3397679"/>
            <a:ext cx="482806" cy="479670"/>
          </a:xfrm>
          <a:prstGeom prst="rect">
            <a:avLst/>
          </a:prstGeom>
        </p:spPr>
      </p:pic>
      <p:sp>
        <p:nvSpPr>
          <p:cNvPr id="72" name="Title 1">
            <a:extLst>
              <a:ext uri="{FF2B5EF4-FFF2-40B4-BE49-F238E27FC236}">
                <a16:creationId xmlns:a16="http://schemas.microsoft.com/office/drawing/2014/main" id="{F137263B-40A6-4134-98A6-EBDE902BD625}"/>
              </a:ext>
            </a:extLst>
          </p:cNvPr>
          <p:cNvSpPr>
            <a:spLocks noGrp="1"/>
          </p:cNvSpPr>
          <p:nvPr>
            <p:ph type="title"/>
          </p:nvPr>
        </p:nvSpPr>
        <p:spPr>
          <a:xfrm>
            <a:off x="392167" y="566074"/>
            <a:ext cx="4937760" cy="529826"/>
          </a:xfrm>
        </p:spPr>
        <p:txBody>
          <a:bodyPr/>
          <a:lstStyle/>
          <a:p>
            <a:r>
              <a:rPr lang="en-US" dirty="0" err="1"/>
              <a:t>Wellframe</a:t>
            </a:r>
            <a:r>
              <a:rPr lang="en-US" dirty="0"/>
              <a:t> App</a:t>
            </a:r>
          </a:p>
        </p:txBody>
      </p:sp>
      <p:sp>
        <p:nvSpPr>
          <p:cNvPr id="2" name="Left Bracket 1">
            <a:extLst>
              <a:ext uri="{FF2B5EF4-FFF2-40B4-BE49-F238E27FC236}">
                <a16:creationId xmlns:a16="http://schemas.microsoft.com/office/drawing/2014/main" id="{1324E30C-C48A-49F0-AE81-9D14F2E6228B}"/>
              </a:ext>
            </a:extLst>
          </p:cNvPr>
          <p:cNvSpPr/>
          <p:nvPr/>
        </p:nvSpPr>
        <p:spPr>
          <a:xfrm>
            <a:off x="966972" y="1740149"/>
            <a:ext cx="156235" cy="3844223"/>
          </a:xfrm>
          <a:prstGeom prst="leftBracket">
            <a:avLst/>
          </a:prstGeom>
          <a:ln>
            <a:solidFill>
              <a:srgbClr val="E96B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cxnSp>
        <p:nvCxnSpPr>
          <p:cNvPr id="4" name="Straight Connector 3">
            <a:extLst>
              <a:ext uri="{FF2B5EF4-FFF2-40B4-BE49-F238E27FC236}">
                <a16:creationId xmlns:a16="http://schemas.microsoft.com/office/drawing/2014/main" id="{A257FE77-AC6C-468D-9E08-833AD4AE824C}"/>
              </a:ext>
            </a:extLst>
          </p:cNvPr>
          <p:cNvCxnSpPr>
            <a:stCxn id="2" idx="1"/>
          </p:cNvCxnSpPr>
          <p:nvPr/>
        </p:nvCxnSpPr>
        <p:spPr>
          <a:xfrm flipV="1">
            <a:off x="966972" y="3662260"/>
            <a:ext cx="156235" cy="1"/>
          </a:xfrm>
          <a:prstGeom prst="line">
            <a:avLst/>
          </a:prstGeom>
          <a:ln>
            <a:solidFill>
              <a:srgbClr val="E96B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0D908C17-0188-4524-A616-322E7645750C}"/>
              </a:ext>
            </a:extLst>
          </p:cNvPr>
          <p:cNvCxnSpPr/>
          <p:nvPr/>
        </p:nvCxnSpPr>
        <p:spPr>
          <a:xfrm flipV="1">
            <a:off x="966972" y="2214726"/>
            <a:ext cx="156235" cy="1"/>
          </a:xfrm>
          <a:prstGeom prst="line">
            <a:avLst/>
          </a:prstGeom>
          <a:ln>
            <a:solidFill>
              <a:srgbClr val="E96B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737D6429-DD84-4AC8-9B14-AB7F5D117CAF}"/>
              </a:ext>
            </a:extLst>
          </p:cNvPr>
          <p:cNvCxnSpPr/>
          <p:nvPr/>
        </p:nvCxnSpPr>
        <p:spPr>
          <a:xfrm flipV="1">
            <a:off x="966971" y="2689302"/>
            <a:ext cx="156235" cy="1"/>
          </a:xfrm>
          <a:prstGeom prst="line">
            <a:avLst/>
          </a:prstGeom>
          <a:ln>
            <a:solidFill>
              <a:srgbClr val="E96B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8DFCA119-7DBC-4BFC-8C3E-C91A97D07754}"/>
              </a:ext>
            </a:extLst>
          </p:cNvPr>
          <p:cNvCxnSpPr/>
          <p:nvPr/>
        </p:nvCxnSpPr>
        <p:spPr>
          <a:xfrm flipV="1">
            <a:off x="966972" y="3162704"/>
            <a:ext cx="156235" cy="1"/>
          </a:xfrm>
          <a:prstGeom prst="line">
            <a:avLst/>
          </a:prstGeom>
          <a:ln>
            <a:solidFill>
              <a:srgbClr val="E96B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94A0E1EC-2A45-4122-9D8D-BFF8754D9173}"/>
              </a:ext>
            </a:extLst>
          </p:cNvPr>
          <p:cNvCxnSpPr/>
          <p:nvPr/>
        </p:nvCxnSpPr>
        <p:spPr>
          <a:xfrm flipV="1">
            <a:off x="966973" y="4148369"/>
            <a:ext cx="156235" cy="1"/>
          </a:xfrm>
          <a:prstGeom prst="line">
            <a:avLst/>
          </a:prstGeom>
          <a:ln>
            <a:solidFill>
              <a:srgbClr val="E96B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5DFCA7F4-AF1A-42C9-891B-C8525A98A2E4}"/>
              </a:ext>
            </a:extLst>
          </p:cNvPr>
          <p:cNvCxnSpPr/>
          <p:nvPr/>
        </p:nvCxnSpPr>
        <p:spPr>
          <a:xfrm flipV="1">
            <a:off x="966972" y="4622946"/>
            <a:ext cx="156235" cy="1"/>
          </a:xfrm>
          <a:prstGeom prst="line">
            <a:avLst/>
          </a:prstGeom>
          <a:ln>
            <a:solidFill>
              <a:srgbClr val="E96B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ABD0A3EC-5C33-48B0-A9FF-1D2092A653BF}"/>
              </a:ext>
            </a:extLst>
          </p:cNvPr>
          <p:cNvCxnSpPr/>
          <p:nvPr/>
        </p:nvCxnSpPr>
        <p:spPr>
          <a:xfrm flipV="1">
            <a:off x="966974" y="5096347"/>
            <a:ext cx="156235" cy="1"/>
          </a:xfrm>
          <a:prstGeom prst="line">
            <a:avLst/>
          </a:prstGeom>
          <a:ln>
            <a:solidFill>
              <a:srgbClr val="E96B00"/>
            </a:solidFill>
          </a:ln>
          <a:effectLst/>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53713640-D88B-4E6A-A2C4-D08E38F3380A}"/>
              </a:ext>
            </a:extLst>
          </p:cNvPr>
          <p:cNvSpPr/>
          <p:nvPr/>
        </p:nvSpPr>
        <p:spPr>
          <a:xfrm>
            <a:off x="1207042" y="1587414"/>
            <a:ext cx="1272273" cy="315325"/>
          </a:xfrm>
          <a:prstGeom prst="rect">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51" name="Rectangle 50">
            <a:extLst>
              <a:ext uri="{FF2B5EF4-FFF2-40B4-BE49-F238E27FC236}">
                <a16:creationId xmlns:a16="http://schemas.microsoft.com/office/drawing/2014/main" id="{2C0DBE4E-CA0D-42F6-929A-7103DE4D983F}"/>
              </a:ext>
            </a:extLst>
          </p:cNvPr>
          <p:cNvSpPr/>
          <p:nvPr/>
        </p:nvSpPr>
        <p:spPr>
          <a:xfrm>
            <a:off x="1207042" y="2073392"/>
            <a:ext cx="1272273" cy="315325"/>
          </a:xfrm>
          <a:prstGeom prst="rect">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54" name="Rectangle 53">
            <a:extLst>
              <a:ext uri="{FF2B5EF4-FFF2-40B4-BE49-F238E27FC236}">
                <a16:creationId xmlns:a16="http://schemas.microsoft.com/office/drawing/2014/main" id="{95F22E39-969E-46A1-B9ED-9C8180C506AE}"/>
              </a:ext>
            </a:extLst>
          </p:cNvPr>
          <p:cNvSpPr/>
          <p:nvPr/>
        </p:nvSpPr>
        <p:spPr>
          <a:xfrm>
            <a:off x="1207042" y="2564298"/>
            <a:ext cx="1272273" cy="315325"/>
          </a:xfrm>
          <a:prstGeom prst="rect">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55" name="Rectangle 54">
            <a:extLst>
              <a:ext uri="{FF2B5EF4-FFF2-40B4-BE49-F238E27FC236}">
                <a16:creationId xmlns:a16="http://schemas.microsoft.com/office/drawing/2014/main" id="{67BFB5DE-1BE5-44C7-AB4A-081975906F63}"/>
              </a:ext>
            </a:extLst>
          </p:cNvPr>
          <p:cNvSpPr/>
          <p:nvPr/>
        </p:nvSpPr>
        <p:spPr>
          <a:xfrm>
            <a:off x="1207042" y="3046262"/>
            <a:ext cx="1272273" cy="315325"/>
          </a:xfrm>
          <a:prstGeom prst="rect">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67" name="Rectangle 66">
            <a:extLst>
              <a:ext uri="{FF2B5EF4-FFF2-40B4-BE49-F238E27FC236}">
                <a16:creationId xmlns:a16="http://schemas.microsoft.com/office/drawing/2014/main" id="{AE561E4D-6D6C-4C47-B350-8DD882B6C190}"/>
              </a:ext>
            </a:extLst>
          </p:cNvPr>
          <p:cNvSpPr/>
          <p:nvPr/>
        </p:nvSpPr>
        <p:spPr>
          <a:xfrm>
            <a:off x="1207042" y="3514658"/>
            <a:ext cx="1272273" cy="315325"/>
          </a:xfrm>
          <a:prstGeom prst="rect">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69" name="Rectangle 68">
            <a:extLst>
              <a:ext uri="{FF2B5EF4-FFF2-40B4-BE49-F238E27FC236}">
                <a16:creationId xmlns:a16="http://schemas.microsoft.com/office/drawing/2014/main" id="{B42157A3-5BF4-4971-B92A-1E8FB78B467E}"/>
              </a:ext>
            </a:extLst>
          </p:cNvPr>
          <p:cNvSpPr/>
          <p:nvPr/>
        </p:nvSpPr>
        <p:spPr>
          <a:xfrm>
            <a:off x="1207042" y="3978378"/>
            <a:ext cx="1272273" cy="315325"/>
          </a:xfrm>
          <a:prstGeom prst="rect">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73" name="Rectangle 72">
            <a:extLst>
              <a:ext uri="{FF2B5EF4-FFF2-40B4-BE49-F238E27FC236}">
                <a16:creationId xmlns:a16="http://schemas.microsoft.com/office/drawing/2014/main" id="{07367EC7-4310-4EF1-BC09-035B84F3FBFE}"/>
              </a:ext>
            </a:extLst>
          </p:cNvPr>
          <p:cNvSpPr/>
          <p:nvPr/>
        </p:nvSpPr>
        <p:spPr>
          <a:xfrm>
            <a:off x="1207042" y="4448027"/>
            <a:ext cx="1272273" cy="315325"/>
          </a:xfrm>
          <a:prstGeom prst="rect">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74" name="Rectangle 73">
            <a:extLst>
              <a:ext uri="{FF2B5EF4-FFF2-40B4-BE49-F238E27FC236}">
                <a16:creationId xmlns:a16="http://schemas.microsoft.com/office/drawing/2014/main" id="{6A626A53-5F38-4A8B-AE3B-B98F58CCF738}"/>
              </a:ext>
            </a:extLst>
          </p:cNvPr>
          <p:cNvSpPr/>
          <p:nvPr/>
        </p:nvSpPr>
        <p:spPr>
          <a:xfrm>
            <a:off x="1207042" y="4922604"/>
            <a:ext cx="1272273" cy="315325"/>
          </a:xfrm>
          <a:prstGeom prst="rect">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76" name="Rectangle 75">
            <a:extLst>
              <a:ext uri="{FF2B5EF4-FFF2-40B4-BE49-F238E27FC236}">
                <a16:creationId xmlns:a16="http://schemas.microsoft.com/office/drawing/2014/main" id="{959F0458-76D4-4E99-9462-37D0AEC37EC3}"/>
              </a:ext>
            </a:extLst>
          </p:cNvPr>
          <p:cNvSpPr/>
          <p:nvPr/>
        </p:nvSpPr>
        <p:spPr>
          <a:xfrm>
            <a:off x="1207042" y="5388239"/>
            <a:ext cx="1272273" cy="315325"/>
          </a:xfrm>
          <a:prstGeom prst="rect">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77" name="TextBox 76">
            <a:extLst>
              <a:ext uri="{FF2B5EF4-FFF2-40B4-BE49-F238E27FC236}">
                <a16:creationId xmlns:a16="http://schemas.microsoft.com/office/drawing/2014/main" id="{D983B242-2DC9-494C-BB5A-6B2486772739}"/>
              </a:ext>
            </a:extLst>
          </p:cNvPr>
          <p:cNvSpPr txBox="1"/>
          <p:nvPr/>
        </p:nvSpPr>
        <p:spPr>
          <a:xfrm>
            <a:off x="905581" y="1634403"/>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Behavioral Health</a:t>
            </a:r>
          </a:p>
        </p:txBody>
      </p:sp>
      <p:sp>
        <p:nvSpPr>
          <p:cNvPr id="78" name="TextBox 77">
            <a:extLst>
              <a:ext uri="{FF2B5EF4-FFF2-40B4-BE49-F238E27FC236}">
                <a16:creationId xmlns:a16="http://schemas.microsoft.com/office/drawing/2014/main" id="{462D6D48-9E80-4CAE-ACA4-57771376FB38}"/>
              </a:ext>
            </a:extLst>
          </p:cNvPr>
          <p:cNvSpPr txBox="1"/>
          <p:nvPr/>
        </p:nvSpPr>
        <p:spPr>
          <a:xfrm>
            <a:off x="905581" y="2126504"/>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Maternal Health</a:t>
            </a:r>
          </a:p>
        </p:txBody>
      </p:sp>
      <p:sp>
        <p:nvSpPr>
          <p:cNvPr id="79" name="TextBox 78">
            <a:extLst>
              <a:ext uri="{FF2B5EF4-FFF2-40B4-BE49-F238E27FC236}">
                <a16:creationId xmlns:a16="http://schemas.microsoft.com/office/drawing/2014/main" id="{F34351DB-3554-4676-90F6-2A107388D0A3}"/>
              </a:ext>
            </a:extLst>
          </p:cNvPr>
          <p:cNvSpPr txBox="1"/>
          <p:nvPr/>
        </p:nvSpPr>
        <p:spPr>
          <a:xfrm>
            <a:off x="905581" y="2615280"/>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Asthma</a:t>
            </a:r>
          </a:p>
        </p:txBody>
      </p:sp>
      <p:sp>
        <p:nvSpPr>
          <p:cNvPr id="80" name="TextBox 79">
            <a:extLst>
              <a:ext uri="{FF2B5EF4-FFF2-40B4-BE49-F238E27FC236}">
                <a16:creationId xmlns:a16="http://schemas.microsoft.com/office/drawing/2014/main" id="{BDA6AE93-DF33-4DD6-8DED-603CFD1E4A07}"/>
              </a:ext>
            </a:extLst>
          </p:cNvPr>
          <p:cNvSpPr txBox="1"/>
          <p:nvPr/>
        </p:nvSpPr>
        <p:spPr>
          <a:xfrm>
            <a:off x="905581" y="3097341"/>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Coronary Artery Disease</a:t>
            </a:r>
          </a:p>
        </p:txBody>
      </p:sp>
      <p:sp>
        <p:nvSpPr>
          <p:cNvPr id="81" name="TextBox 80">
            <a:extLst>
              <a:ext uri="{FF2B5EF4-FFF2-40B4-BE49-F238E27FC236}">
                <a16:creationId xmlns:a16="http://schemas.microsoft.com/office/drawing/2014/main" id="{AE93616A-5ECD-4E0C-A3A9-1CF3AA8FCD7A}"/>
              </a:ext>
            </a:extLst>
          </p:cNvPr>
          <p:cNvSpPr txBox="1"/>
          <p:nvPr/>
        </p:nvSpPr>
        <p:spPr>
          <a:xfrm>
            <a:off x="900215" y="3562241"/>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Care Transitions</a:t>
            </a:r>
          </a:p>
        </p:txBody>
      </p:sp>
      <p:sp>
        <p:nvSpPr>
          <p:cNvPr id="82" name="TextBox 81">
            <a:extLst>
              <a:ext uri="{FF2B5EF4-FFF2-40B4-BE49-F238E27FC236}">
                <a16:creationId xmlns:a16="http://schemas.microsoft.com/office/drawing/2014/main" id="{FED700A6-45B7-40E5-9D4B-5227E651FABE}"/>
              </a:ext>
            </a:extLst>
          </p:cNvPr>
          <p:cNvSpPr txBox="1"/>
          <p:nvPr/>
        </p:nvSpPr>
        <p:spPr>
          <a:xfrm>
            <a:off x="900215" y="4035642"/>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Congestive Heart Failure</a:t>
            </a:r>
          </a:p>
        </p:txBody>
      </p:sp>
      <p:sp>
        <p:nvSpPr>
          <p:cNvPr id="83" name="TextBox 82">
            <a:extLst>
              <a:ext uri="{FF2B5EF4-FFF2-40B4-BE49-F238E27FC236}">
                <a16:creationId xmlns:a16="http://schemas.microsoft.com/office/drawing/2014/main" id="{3DDCEA5A-3319-42E3-BA4E-FF82C671EB78}"/>
              </a:ext>
            </a:extLst>
          </p:cNvPr>
          <p:cNvSpPr txBox="1"/>
          <p:nvPr/>
        </p:nvSpPr>
        <p:spPr>
          <a:xfrm>
            <a:off x="905581" y="4509043"/>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Diabetes Prevention</a:t>
            </a:r>
          </a:p>
        </p:txBody>
      </p:sp>
      <p:sp>
        <p:nvSpPr>
          <p:cNvPr id="84" name="TextBox 83">
            <a:extLst>
              <a:ext uri="{FF2B5EF4-FFF2-40B4-BE49-F238E27FC236}">
                <a16:creationId xmlns:a16="http://schemas.microsoft.com/office/drawing/2014/main" id="{800C4BD3-B122-4D38-BDBB-F8FF35300C02}"/>
              </a:ext>
            </a:extLst>
          </p:cNvPr>
          <p:cNvSpPr txBox="1"/>
          <p:nvPr/>
        </p:nvSpPr>
        <p:spPr>
          <a:xfrm>
            <a:off x="900215" y="4982443"/>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Diabetes</a:t>
            </a:r>
          </a:p>
        </p:txBody>
      </p:sp>
      <p:sp>
        <p:nvSpPr>
          <p:cNvPr id="85" name="TextBox 84">
            <a:extLst>
              <a:ext uri="{FF2B5EF4-FFF2-40B4-BE49-F238E27FC236}">
                <a16:creationId xmlns:a16="http://schemas.microsoft.com/office/drawing/2014/main" id="{D7AA6864-5785-41FE-92F9-C87957647236}"/>
              </a:ext>
            </a:extLst>
          </p:cNvPr>
          <p:cNvSpPr txBox="1"/>
          <p:nvPr/>
        </p:nvSpPr>
        <p:spPr>
          <a:xfrm>
            <a:off x="909283" y="5447797"/>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Wellness &amp; Prevention</a:t>
            </a:r>
          </a:p>
        </p:txBody>
      </p:sp>
      <p:sp>
        <p:nvSpPr>
          <p:cNvPr id="86" name="Left Bracket 85">
            <a:extLst>
              <a:ext uri="{FF2B5EF4-FFF2-40B4-BE49-F238E27FC236}">
                <a16:creationId xmlns:a16="http://schemas.microsoft.com/office/drawing/2014/main" id="{8133BF94-7859-4C08-ACE2-5874195F47C8}"/>
              </a:ext>
            </a:extLst>
          </p:cNvPr>
          <p:cNvSpPr/>
          <p:nvPr/>
        </p:nvSpPr>
        <p:spPr>
          <a:xfrm>
            <a:off x="2630159" y="1587414"/>
            <a:ext cx="151958" cy="1028870"/>
          </a:xfrm>
          <a:prstGeom prst="leftBracket">
            <a:avLst/>
          </a:prstGeom>
          <a:ln>
            <a:solidFill>
              <a:srgbClr val="E96B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88" name="Rectangle 87">
            <a:extLst>
              <a:ext uri="{FF2B5EF4-FFF2-40B4-BE49-F238E27FC236}">
                <a16:creationId xmlns:a16="http://schemas.microsoft.com/office/drawing/2014/main" id="{E698501A-23D4-45C5-B0EE-EA1DBB5E106A}"/>
              </a:ext>
            </a:extLst>
          </p:cNvPr>
          <p:cNvSpPr/>
          <p:nvPr/>
        </p:nvSpPr>
        <p:spPr>
          <a:xfrm>
            <a:off x="2853841" y="1471472"/>
            <a:ext cx="1272273" cy="171450"/>
          </a:xfrm>
          <a:prstGeom prst="rect">
            <a:avLst/>
          </a:prstGeom>
          <a:solidFill>
            <a:srgbClr val="007D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90" name="TextBox 89">
            <a:extLst>
              <a:ext uri="{FF2B5EF4-FFF2-40B4-BE49-F238E27FC236}">
                <a16:creationId xmlns:a16="http://schemas.microsoft.com/office/drawing/2014/main" id="{2C7F225D-E445-461A-BA3E-B73CC6BDF10C}"/>
              </a:ext>
            </a:extLst>
          </p:cNvPr>
          <p:cNvSpPr txBox="1"/>
          <p:nvPr/>
        </p:nvSpPr>
        <p:spPr>
          <a:xfrm>
            <a:off x="2548993" y="1451110"/>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Anxiety</a:t>
            </a:r>
          </a:p>
        </p:txBody>
      </p:sp>
      <p:sp>
        <p:nvSpPr>
          <p:cNvPr id="91" name="Rectangle 90">
            <a:extLst>
              <a:ext uri="{FF2B5EF4-FFF2-40B4-BE49-F238E27FC236}">
                <a16:creationId xmlns:a16="http://schemas.microsoft.com/office/drawing/2014/main" id="{E6373E7A-F6C0-4DC3-8EFA-D7822D285132}"/>
              </a:ext>
            </a:extLst>
          </p:cNvPr>
          <p:cNvSpPr/>
          <p:nvPr/>
        </p:nvSpPr>
        <p:spPr>
          <a:xfrm>
            <a:off x="2853841" y="1675687"/>
            <a:ext cx="1272273" cy="171450"/>
          </a:xfrm>
          <a:prstGeom prst="rect">
            <a:avLst/>
          </a:prstGeom>
          <a:solidFill>
            <a:srgbClr val="007D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92" name="TextBox 91">
            <a:extLst>
              <a:ext uri="{FF2B5EF4-FFF2-40B4-BE49-F238E27FC236}">
                <a16:creationId xmlns:a16="http://schemas.microsoft.com/office/drawing/2014/main" id="{4961DEB8-F83D-4B9C-997F-9882494C10CE}"/>
              </a:ext>
            </a:extLst>
          </p:cNvPr>
          <p:cNvSpPr txBox="1"/>
          <p:nvPr/>
        </p:nvSpPr>
        <p:spPr>
          <a:xfrm>
            <a:off x="2548993" y="1655325"/>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Depression</a:t>
            </a:r>
          </a:p>
        </p:txBody>
      </p:sp>
      <p:sp>
        <p:nvSpPr>
          <p:cNvPr id="93" name="Rectangle 92">
            <a:extLst>
              <a:ext uri="{FF2B5EF4-FFF2-40B4-BE49-F238E27FC236}">
                <a16:creationId xmlns:a16="http://schemas.microsoft.com/office/drawing/2014/main" id="{BC2DC536-9065-47A8-B864-197A699C45EC}"/>
              </a:ext>
            </a:extLst>
          </p:cNvPr>
          <p:cNvSpPr/>
          <p:nvPr/>
        </p:nvSpPr>
        <p:spPr>
          <a:xfrm>
            <a:off x="2856994" y="1883174"/>
            <a:ext cx="1272273" cy="171450"/>
          </a:xfrm>
          <a:prstGeom prst="rect">
            <a:avLst/>
          </a:prstGeom>
          <a:solidFill>
            <a:srgbClr val="007D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94" name="TextBox 93">
            <a:extLst>
              <a:ext uri="{FF2B5EF4-FFF2-40B4-BE49-F238E27FC236}">
                <a16:creationId xmlns:a16="http://schemas.microsoft.com/office/drawing/2014/main" id="{753EA259-3FB5-49F4-9593-9A43EBE85C48}"/>
              </a:ext>
            </a:extLst>
          </p:cNvPr>
          <p:cNvSpPr txBox="1"/>
          <p:nvPr/>
        </p:nvSpPr>
        <p:spPr>
          <a:xfrm>
            <a:off x="2552146" y="1862812"/>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Bipolar</a:t>
            </a:r>
          </a:p>
        </p:txBody>
      </p:sp>
      <p:sp>
        <p:nvSpPr>
          <p:cNvPr id="95" name="Rectangle 94">
            <a:extLst>
              <a:ext uri="{FF2B5EF4-FFF2-40B4-BE49-F238E27FC236}">
                <a16:creationId xmlns:a16="http://schemas.microsoft.com/office/drawing/2014/main" id="{951BDACD-7DC5-49A8-8849-D974B22CEAEB}"/>
              </a:ext>
            </a:extLst>
          </p:cNvPr>
          <p:cNvSpPr/>
          <p:nvPr/>
        </p:nvSpPr>
        <p:spPr>
          <a:xfrm>
            <a:off x="2857766" y="2084852"/>
            <a:ext cx="1272273" cy="171450"/>
          </a:xfrm>
          <a:prstGeom prst="rect">
            <a:avLst/>
          </a:prstGeom>
          <a:solidFill>
            <a:srgbClr val="007D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96" name="TextBox 95">
            <a:extLst>
              <a:ext uri="{FF2B5EF4-FFF2-40B4-BE49-F238E27FC236}">
                <a16:creationId xmlns:a16="http://schemas.microsoft.com/office/drawing/2014/main" id="{74C9FF3A-EB97-4492-9852-B1CE4D6022C9}"/>
              </a:ext>
            </a:extLst>
          </p:cNvPr>
          <p:cNvSpPr txBox="1"/>
          <p:nvPr/>
        </p:nvSpPr>
        <p:spPr>
          <a:xfrm>
            <a:off x="2552919" y="2064490"/>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PTSD</a:t>
            </a:r>
          </a:p>
        </p:txBody>
      </p:sp>
      <p:sp>
        <p:nvSpPr>
          <p:cNvPr id="97" name="Rectangle 96">
            <a:extLst>
              <a:ext uri="{FF2B5EF4-FFF2-40B4-BE49-F238E27FC236}">
                <a16:creationId xmlns:a16="http://schemas.microsoft.com/office/drawing/2014/main" id="{BDE21343-3259-467F-85C9-84DD5B6A2DBF}"/>
              </a:ext>
            </a:extLst>
          </p:cNvPr>
          <p:cNvSpPr/>
          <p:nvPr/>
        </p:nvSpPr>
        <p:spPr>
          <a:xfrm>
            <a:off x="2857766" y="2289067"/>
            <a:ext cx="1272273" cy="171450"/>
          </a:xfrm>
          <a:prstGeom prst="rect">
            <a:avLst/>
          </a:prstGeom>
          <a:solidFill>
            <a:srgbClr val="007D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98" name="TextBox 97">
            <a:extLst>
              <a:ext uri="{FF2B5EF4-FFF2-40B4-BE49-F238E27FC236}">
                <a16:creationId xmlns:a16="http://schemas.microsoft.com/office/drawing/2014/main" id="{472705F6-3E95-4E92-B9AC-3A5B5227E653}"/>
              </a:ext>
            </a:extLst>
          </p:cNvPr>
          <p:cNvSpPr txBox="1"/>
          <p:nvPr/>
        </p:nvSpPr>
        <p:spPr>
          <a:xfrm>
            <a:off x="2552919" y="2268705"/>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Substance Abuse</a:t>
            </a:r>
          </a:p>
        </p:txBody>
      </p:sp>
      <p:sp>
        <p:nvSpPr>
          <p:cNvPr id="99" name="Rectangle 98">
            <a:extLst>
              <a:ext uri="{FF2B5EF4-FFF2-40B4-BE49-F238E27FC236}">
                <a16:creationId xmlns:a16="http://schemas.microsoft.com/office/drawing/2014/main" id="{60CF1147-ADF2-4AE3-9C48-ADD67118C76B}"/>
              </a:ext>
            </a:extLst>
          </p:cNvPr>
          <p:cNvSpPr/>
          <p:nvPr/>
        </p:nvSpPr>
        <p:spPr>
          <a:xfrm>
            <a:off x="2860919" y="2496554"/>
            <a:ext cx="1272273" cy="171450"/>
          </a:xfrm>
          <a:prstGeom prst="rect">
            <a:avLst/>
          </a:prstGeom>
          <a:solidFill>
            <a:srgbClr val="007D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00" name="TextBox 99">
            <a:extLst>
              <a:ext uri="{FF2B5EF4-FFF2-40B4-BE49-F238E27FC236}">
                <a16:creationId xmlns:a16="http://schemas.microsoft.com/office/drawing/2014/main" id="{D0F5E0CA-9AA2-434B-B10B-E7CBE61EE56B}"/>
              </a:ext>
            </a:extLst>
          </p:cNvPr>
          <p:cNvSpPr txBox="1"/>
          <p:nvPr/>
        </p:nvSpPr>
        <p:spPr>
          <a:xfrm>
            <a:off x="2556072" y="2476192"/>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Schizophrenia</a:t>
            </a:r>
          </a:p>
        </p:txBody>
      </p:sp>
      <p:cxnSp>
        <p:nvCxnSpPr>
          <p:cNvPr id="101" name="Straight Connector 100">
            <a:extLst>
              <a:ext uri="{FF2B5EF4-FFF2-40B4-BE49-F238E27FC236}">
                <a16:creationId xmlns:a16="http://schemas.microsoft.com/office/drawing/2014/main" id="{C53CDCC6-591E-4EB5-B801-77D2830C7673}"/>
              </a:ext>
            </a:extLst>
          </p:cNvPr>
          <p:cNvCxnSpPr/>
          <p:nvPr/>
        </p:nvCxnSpPr>
        <p:spPr>
          <a:xfrm flipV="1">
            <a:off x="2474030" y="3683339"/>
            <a:ext cx="156235" cy="1"/>
          </a:xfrm>
          <a:prstGeom prst="line">
            <a:avLst/>
          </a:prstGeom>
          <a:ln>
            <a:solidFill>
              <a:srgbClr val="E96B00"/>
            </a:solidFill>
          </a:ln>
          <a:effectLst/>
        </p:spPr>
        <p:style>
          <a:lnRef idx="2">
            <a:schemeClr val="accent1"/>
          </a:lnRef>
          <a:fillRef idx="0">
            <a:schemeClr val="accent1"/>
          </a:fillRef>
          <a:effectRef idx="1">
            <a:schemeClr val="accent1"/>
          </a:effectRef>
          <a:fontRef idx="minor">
            <a:schemeClr val="tx1"/>
          </a:fontRef>
        </p:style>
      </p:cxnSp>
      <p:sp>
        <p:nvSpPr>
          <p:cNvPr id="102" name="Left Bracket 101">
            <a:extLst>
              <a:ext uri="{FF2B5EF4-FFF2-40B4-BE49-F238E27FC236}">
                <a16:creationId xmlns:a16="http://schemas.microsoft.com/office/drawing/2014/main" id="{478E535B-BC26-4EEE-B807-800E60CF040A}"/>
              </a:ext>
            </a:extLst>
          </p:cNvPr>
          <p:cNvSpPr/>
          <p:nvPr/>
        </p:nvSpPr>
        <p:spPr>
          <a:xfrm>
            <a:off x="2626361" y="3335357"/>
            <a:ext cx="151958" cy="685800"/>
          </a:xfrm>
          <a:prstGeom prst="leftBracket">
            <a:avLst/>
          </a:prstGeom>
          <a:ln>
            <a:solidFill>
              <a:srgbClr val="E96B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03" name="Rectangle 102">
            <a:extLst>
              <a:ext uri="{FF2B5EF4-FFF2-40B4-BE49-F238E27FC236}">
                <a16:creationId xmlns:a16="http://schemas.microsoft.com/office/drawing/2014/main" id="{96CA1FA5-3CC1-4790-B4C5-AAB6E1C4D86A}"/>
              </a:ext>
            </a:extLst>
          </p:cNvPr>
          <p:cNvSpPr/>
          <p:nvPr/>
        </p:nvSpPr>
        <p:spPr>
          <a:xfrm>
            <a:off x="2856994" y="3295607"/>
            <a:ext cx="1272273" cy="17145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04" name="TextBox 103">
            <a:extLst>
              <a:ext uri="{FF2B5EF4-FFF2-40B4-BE49-F238E27FC236}">
                <a16:creationId xmlns:a16="http://schemas.microsoft.com/office/drawing/2014/main" id="{89EB8915-65FC-40B6-900F-B128DBDA4E61}"/>
              </a:ext>
            </a:extLst>
          </p:cNvPr>
          <p:cNvSpPr txBox="1"/>
          <p:nvPr/>
        </p:nvSpPr>
        <p:spPr>
          <a:xfrm>
            <a:off x="2552146" y="3275245"/>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Pre-Procedure</a:t>
            </a:r>
          </a:p>
        </p:txBody>
      </p:sp>
      <p:sp>
        <p:nvSpPr>
          <p:cNvPr id="105" name="Rectangle 104">
            <a:extLst>
              <a:ext uri="{FF2B5EF4-FFF2-40B4-BE49-F238E27FC236}">
                <a16:creationId xmlns:a16="http://schemas.microsoft.com/office/drawing/2014/main" id="{88190952-C4CB-470A-B382-AFE5390A3630}"/>
              </a:ext>
            </a:extLst>
          </p:cNvPr>
          <p:cNvSpPr/>
          <p:nvPr/>
        </p:nvSpPr>
        <p:spPr>
          <a:xfrm>
            <a:off x="2856994" y="3499821"/>
            <a:ext cx="1272273" cy="17145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06" name="TextBox 105">
            <a:extLst>
              <a:ext uri="{FF2B5EF4-FFF2-40B4-BE49-F238E27FC236}">
                <a16:creationId xmlns:a16="http://schemas.microsoft.com/office/drawing/2014/main" id="{9CC70714-C9E5-4C9C-8063-E02F888ECFDC}"/>
              </a:ext>
            </a:extLst>
          </p:cNvPr>
          <p:cNvSpPr txBox="1"/>
          <p:nvPr/>
        </p:nvSpPr>
        <p:spPr>
          <a:xfrm>
            <a:off x="2552146" y="3479459"/>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Pre-Discharge</a:t>
            </a:r>
          </a:p>
        </p:txBody>
      </p:sp>
      <p:sp>
        <p:nvSpPr>
          <p:cNvPr id="107" name="Rectangle 106">
            <a:extLst>
              <a:ext uri="{FF2B5EF4-FFF2-40B4-BE49-F238E27FC236}">
                <a16:creationId xmlns:a16="http://schemas.microsoft.com/office/drawing/2014/main" id="{14F930D1-C489-4D14-81B9-3C6101280414}"/>
              </a:ext>
            </a:extLst>
          </p:cNvPr>
          <p:cNvSpPr/>
          <p:nvPr/>
        </p:nvSpPr>
        <p:spPr>
          <a:xfrm>
            <a:off x="2860147" y="3707309"/>
            <a:ext cx="1272273" cy="17145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08" name="TextBox 107">
            <a:extLst>
              <a:ext uri="{FF2B5EF4-FFF2-40B4-BE49-F238E27FC236}">
                <a16:creationId xmlns:a16="http://schemas.microsoft.com/office/drawing/2014/main" id="{4979701F-47E9-447D-93A7-9AB0FCB31299}"/>
              </a:ext>
            </a:extLst>
          </p:cNvPr>
          <p:cNvSpPr txBox="1"/>
          <p:nvPr/>
        </p:nvSpPr>
        <p:spPr>
          <a:xfrm>
            <a:off x="2555299" y="3686947"/>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Post-Discharge (Surgical)</a:t>
            </a:r>
          </a:p>
        </p:txBody>
      </p:sp>
      <p:sp>
        <p:nvSpPr>
          <p:cNvPr id="109" name="Rectangle 108">
            <a:extLst>
              <a:ext uri="{FF2B5EF4-FFF2-40B4-BE49-F238E27FC236}">
                <a16:creationId xmlns:a16="http://schemas.microsoft.com/office/drawing/2014/main" id="{F89C4B13-EF0D-4C91-9367-60F695EDCA34}"/>
              </a:ext>
            </a:extLst>
          </p:cNvPr>
          <p:cNvSpPr/>
          <p:nvPr/>
        </p:nvSpPr>
        <p:spPr>
          <a:xfrm>
            <a:off x="2860919" y="3908987"/>
            <a:ext cx="1272273" cy="17145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10" name="TextBox 109">
            <a:extLst>
              <a:ext uri="{FF2B5EF4-FFF2-40B4-BE49-F238E27FC236}">
                <a16:creationId xmlns:a16="http://schemas.microsoft.com/office/drawing/2014/main" id="{768BC43D-5790-4302-9142-A9DA8EF73243}"/>
              </a:ext>
            </a:extLst>
          </p:cNvPr>
          <p:cNvSpPr txBox="1"/>
          <p:nvPr/>
        </p:nvSpPr>
        <p:spPr>
          <a:xfrm>
            <a:off x="2556072" y="3888625"/>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Post-Discharge (Medical)</a:t>
            </a:r>
          </a:p>
        </p:txBody>
      </p:sp>
      <p:sp>
        <p:nvSpPr>
          <p:cNvPr id="115" name="Rectangle 114">
            <a:extLst>
              <a:ext uri="{FF2B5EF4-FFF2-40B4-BE49-F238E27FC236}">
                <a16:creationId xmlns:a16="http://schemas.microsoft.com/office/drawing/2014/main" id="{0EE6AD99-F1AA-4D20-86B1-0303AF053B7B}"/>
              </a:ext>
            </a:extLst>
          </p:cNvPr>
          <p:cNvSpPr/>
          <p:nvPr/>
        </p:nvSpPr>
        <p:spPr>
          <a:xfrm>
            <a:off x="2850688" y="4808709"/>
            <a:ext cx="1272273" cy="1714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16" name="TextBox 115">
            <a:extLst>
              <a:ext uri="{FF2B5EF4-FFF2-40B4-BE49-F238E27FC236}">
                <a16:creationId xmlns:a16="http://schemas.microsoft.com/office/drawing/2014/main" id="{18309C09-0807-45E4-9601-B6116CBA7A86}"/>
              </a:ext>
            </a:extLst>
          </p:cNvPr>
          <p:cNvSpPr txBox="1"/>
          <p:nvPr/>
        </p:nvSpPr>
        <p:spPr>
          <a:xfrm>
            <a:off x="2545840" y="4788347"/>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Weight Loss</a:t>
            </a:r>
          </a:p>
        </p:txBody>
      </p:sp>
      <p:sp>
        <p:nvSpPr>
          <p:cNvPr id="117" name="Rectangle 116">
            <a:extLst>
              <a:ext uri="{FF2B5EF4-FFF2-40B4-BE49-F238E27FC236}">
                <a16:creationId xmlns:a16="http://schemas.microsoft.com/office/drawing/2014/main" id="{17BFAFE0-6A05-4AF8-8683-251076D2294C}"/>
              </a:ext>
            </a:extLst>
          </p:cNvPr>
          <p:cNvSpPr/>
          <p:nvPr/>
        </p:nvSpPr>
        <p:spPr>
          <a:xfrm>
            <a:off x="2850688" y="5012924"/>
            <a:ext cx="1272273" cy="1714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18" name="TextBox 117">
            <a:extLst>
              <a:ext uri="{FF2B5EF4-FFF2-40B4-BE49-F238E27FC236}">
                <a16:creationId xmlns:a16="http://schemas.microsoft.com/office/drawing/2014/main" id="{BE57F168-2B9F-4B8D-89DE-AE6784400BE8}"/>
              </a:ext>
            </a:extLst>
          </p:cNvPr>
          <p:cNvSpPr txBox="1"/>
          <p:nvPr/>
        </p:nvSpPr>
        <p:spPr>
          <a:xfrm>
            <a:off x="2545840" y="4992562"/>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Physical Activity</a:t>
            </a:r>
          </a:p>
        </p:txBody>
      </p:sp>
      <p:sp>
        <p:nvSpPr>
          <p:cNvPr id="119" name="Rectangle 118">
            <a:extLst>
              <a:ext uri="{FF2B5EF4-FFF2-40B4-BE49-F238E27FC236}">
                <a16:creationId xmlns:a16="http://schemas.microsoft.com/office/drawing/2014/main" id="{ACA75B30-3566-4137-8455-D0BDD75D1AA4}"/>
              </a:ext>
            </a:extLst>
          </p:cNvPr>
          <p:cNvSpPr/>
          <p:nvPr/>
        </p:nvSpPr>
        <p:spPr>
          <a:xfrm>
            <a:off x="2853841" y="5220411"/>
            <a:ext cx="1272273" cy="1714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20" name="TextBox 119">
            <a:extLst>
              <a:ext uri="{FF2B5EF4-FFF2-40B4-BE49-F238E27FC236}">
                <a16:creationId xmlns:a16="http://schemas.microsoft.com/office/drawing/2014/main" id="{92A60541-0F6A-4CD8-99BD-CD3FDD06C4FC}"/>
              </a:ext>
            </a:extLst>
          </p:cNvPr>
          <p:cNvSpPr txBox="1"/>
          <p:nvPr/>
        </p:nvSpPr>
        <p:spPr>
          <a:xfrm>
            <a:off x="2548993" y="5200049"/>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Smoking</a:t>
            </a:r>
          </a:p>
        </p:txBody>
      </p:sp>
      <p:sp>
        <p:nvSpPr>
          <p:cNvPr id="121" name="Rectangle 120">
            <a:extLst>
              <a:ext uri="{FF2B5EF4-FFF2-40B4-BE49-F238E27FC236}">
                <a16:creationId xmlns:a16="http://schemas.microsoft.com/office/drawing/2014/main" id="{037B0CF7-B318-4045-B7C7-CF451CFB04BF}"/>
              </a:ext>
            </a:extLst>
          </p:cNvPr>
          <p:cNvSpPr/>
          <p:nvPr/>
        </p:nvSpPr>
        <p:spPr>
          <a:xfrm>
            <a:off x="2854613" y="5422089"/>
            <a:ext cx="1272273" cy="1714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22" name="TextBox 121">
            <a:extLst>
              <a:ext uri="{FF2B5EF4-FFF2-40B4-BE49-F238E27FC236}">
                <a16:creationId xmlns:a16="http://schemas.microsoft.com/office/drawing/2014/main" id="{1517294B-B25B-4DA6-AF7A-C64354F07450}"/>
              </a:ext>
            </a:extLst>
          </p:cNvPr>
          <p:cNvSpPr txBox="1"/>
          <p:nvPr/>
        </p:nvSpPr>
        <p:spPr>
          <a:xfrm>
            <a:off x="2549766" y="5401727"/>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Gaps in Care</a:t>
            </a:r>
          </a:p>
        </p:txBody>
      </p:sp>
      <p:sp>
        <p:nvSpPr>
          <p:cNvPr id="123" name="Rectangle 122">
            <a:extLst>
              <a:ext uri="{FF2B5EF4-FFF2-40B4-BE49-F238E27FC236}">
                <a16:creationId xmlns:a16="http://schemas.microsoft.com/office/drawing/2014/main" id="{4A949D47-AB8C-4368-8D51-103B723FE6C8}"/>
              </a:ext>
            </a:extLst>
          </p:cNvPr>
          <p:cNvSpPr/>
          <p:nvPr/>
        </p:nvSpPr>
        <p:spPr>
          <a:xfrm>
            <a:off x="2850688" y="5631957"/>
            <a:ext cx="1272273" cy="1714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24" name="TextBox 123">
            <a:extLst>
              <a:ext uri="{FF2B5EF4-FFF2-40B4-BE49-F238E27FC236}">
                <a16:creationId xmlns:a16="http://schemas.microsoft.com/office/drawing/2014/main" id="{484B1B46-8E51-45B7-83BD-21B9F5AE584C}"/>
              </a:ext>
            </a:extLst>
          </p:cNvPr>
          <p:cNvSpPr txBox="1"/>
          <p:nvPr/>
        </p:nvSpPr>
        <p:spPr>
          <a:xfrm>
            <a:off x="2545840" y="5611595"/>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Stress Management</a:t>
            </a:r>
          </a:p>
        </p:txBody>
      </p:sp>
      <p:sp>
        <p:nvSpPr>
          <p:cNvPr id="75" name="Subtitle 5">
            <a:extLst>
              <a:ext uri="{FF2B5EF4-FFF2-40B4-BE49-F238E27FC236}">
                <a16:creationId xmlns:a16="http://schemas.microsoft.com/office/drawing/2014/main" id="{4F7E98AF-D12C-44BD-A7F0-AE89A440FA7A}"/>
              </a:ext>
            </a:extLst>
          </p:cNvPr>
          <p:cNvSpPr txBox="1">
            <a:spLocks/>
          </p:cNvSpPr>
          <p:nvPr/>
        </p:nvSpPr>
        <p:spPr>
          <a:xfrm>
            <a:off x="5988669" y="5544043"/>
            <a:ext cx="2752558" cy="31904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dirty="0"/>
              <a:t>Audio Call In: 1-855-852-7677</a:t>
            </a:r>
            <a:br>
              <a:rPr lang="en-US" sz="1500" dirty="0"/>
            </a:br>
            <a:r>
              <a:rPr lang="en-US" sz="1500" dirty="0"/>
              <a:t>Access Code: 2384263</a:t>
            </a:r>
          </a:p>
        </p:txBody>
      </p:sp>
      <p:pic>
        <p:nvPicPr>
          <p:cNvPr id="7" name="Audio 6">
            <a:hlinkClick r:id="" action="ppaction://media"/>
            <a:extLst>
              <a:ext uri="{FF2B5EF4-FFF2-40B4-BE49-F238E27FC236}">
                <a16:creationId xmlns:a16="http://schemas.microsoft.com/office/drawing/2014/main" id="{3737C85A-1F21-4A9E-8B45-0C4C2C0AD01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96522521"/>
      </p:ext>
    </p:extLst>
  </p:cSld>
  <p:clrMapOvr>
    <a:masterClrMapping/>
  </p:clrMapOvr>
  <mc:AlternateContent xmlns:mc="http://schemas.openxmlformats.org/markup-compatibility/2006" xmlns:p14="http://schemas.microsoft.com/office/powerpoint/2010/main">
    <mc:Choice Requires="p14">
      <p:transition spd="slow" p14:dur="2000" advTm="33005"/>
    </mc:Choice>
    <mc:Fallback xmlns="">
      <p:transition spd="slow" advTm="33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D231D-0290-45D5-9357-145A38106BFB}"/>
              </a:ext>
            </a:extLst>
          </p:cNvPr>
          <p:cNvSpPr>
            <a:spLocks noGrp="1"/>
          </p:cNvSpPr>
          <p:nvPr>
            <p:ph type="title"/>
          </p:nvPr>
        </p:nvSpPr>
        <p:spPr/>
        <p:txBody>
          <a:bodyPr/>
          <a:lstStyle/>
          <a:p>
            <a:r>
              <a:rPr lang="en-US" dirty="0"/>
              <a:t>24/7 Nurse Call Line</a:t>
            </a:r>
          </a:p>
        </p:txBody>
      </p:sp>
      <p:sp>
        <p:nvSpPr>
          <p:cNvPr id="3" name="Content Placeholder 2">
            <a:extLst>
              <a:ext uri="{FF2B5EF4-FFF2-40B4-BE49-F238E27FC236}">
                <a16:creationId xmlns:a16="http://schemas.microsoft.com/office/drawing/2014/main" id="{BED240AF-FF89-4A39-9CAD-2398B1824F4B}"/>
              </a:ext>
            </a:extLst>
          </p:cNvPr>
          <p:cNvSpPr>
            <a:spLocks noGrp="1"/>
          </p:cNvSpPr>
          <p:nvPr>
            <p:ph idx="1"/>
          </p:nvPr>
        </p:nvSpPr>
        <p:spPr>
          <a:xfrm>
            <a:off x="411341" y="1232043"/>
            <a:ext cx="8403295" cy="4776555"/>
          </a:xfrm>
        </p:spPr>
        <p:txBody>
          <a:bodyPr/>
          <a:lstStyle/>
          <a:p>
            <a:pPr indent="0">
              <a:buNone/>
            </a:pPr>
            <a:r>
              <a:rPr lang="en-US" dirty="0"/>
              <a:t> </a:t>
            </a:r>
          </a:p>
        </p:txBody>
      </p:sp>
      <p:sp>
        <p:nvSpPr>
          <p:cNvPr id="4" name="Slide Number Placeholder 3">
            <a:extLst>
              <a:ext uri="{FF2B5EF4-FFF2-40B4-BE49-F238E27FC236}">
                <a16:creationId xmlns:a16="http://schemas.microsoft.com/office/drawing/2014/main" id="{869C0232-FF7E-49F9-9D8F-EDB33113F504}"/>
              </a:ext>
            </a:extLst>
          </p:cNvPr>
          <p:cNvSpPr>
            <a:spLocks noGrp="1"/>
          </p:cNvSpPr>
          <p:nvPr>
            <p:ph type="sldNum" sz="quarter" idx="4"/>
          </p:nvPr>
        </p:nvSpPr>
        <p:spPr/>
        <p:txBody>
          <a:bodyPr/>
          <a:lstStyle/>
          <a:p>
            <a:fld id="{394606BD-0334-E646-A4C0-36CF658FFFDB}" type="slidenum">
              <a:rPr lang="en-US" smtClean="0"/>
              <a:pPr/>
              <a:t>12</a:t>
            </a:fld>
            <a:endParaRPr lang="en-US" sz="1100" dirty="0"/>
          </a:p>
        </p:txBody>
      </p:sp>
      <p:pic>
        <p:nvPicPr>
          <p:cNvPr id="6" name="Picture 5">
            <a:extLst>
              <a:ext uri="{FF2B5EF4-FFF2-40B4-BE49-F238E27FC236}">
                <a16:creationId xmlns:a16="http://schemas.microsoft.com/office/drawing/2014/main" id="{57CF6781-8EC9-460B-A939-85E74ABF26CB}"/>
              </a:ext>
            </a:extLst>
          </p:cNvPr>
          <p:cNvPicPr>
            <a:picLocks noChangeAspect="1"/>
          </p:cNvPicPr>
          <p:nvPr/>
        </p:nvPicPr>
        <p:blipFill>
          <a:blip r:embed="rId4"/>
          <a:stretch>
            <a:fillRect/>
          </a:stretch>
        </p:blipFill>
        <p:spPr>
          <a:xfrm>
            <a:off x="108024" y="1447304"/>
            <a:ext cx="8975203" cy="4178653"/>
          </a:xfrm>
          <a:prstGeom prst="rect">
            <a:avLst/>
          </a:prstGeom>
        </p:spPr>
      </p:pic>
      <p:pic>
        <p:nvPicPr>
          <p:cNvPr id="7" name="Audio 6">
            <a:hlinkClick r:id="" action="ppaction://media"/>
            <a:extLst>
              <a:ext uri="{FF2B5EF4-FFF2-40B4-BE49-F238E27FC236}">
                <a16:creationId xmlns:a16="http://schemas.microsoft.com/office/drawing/2014/main" id="{8494E876-435E-4858-8B25-23D71A2EA5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02783698"/>
      </p:ext>
    </p:extLst>
  </p:cSld>
  <p:clrMapOvr>
    <a:masterClrMapping/>
  </p:clrMapOvr>
  <mc:AlternateContent xmlns:mc="http://schemas.openxmlformats.org/markup-compatibility/2006" xmlns:p14="http://schemas.microsoft.com/office/powerpoint/2010/main">
    <mc:Choice Requires="p14">
      <p:transition spd="slow" p14:dur="2000" advTm="19793"/>
    </mc:Choice>
    <mc:Fallback xmlns="">
      <p:transition spd="slow" advTm="19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49084E1-9707-41A3-A35A-BE55E2C2A2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85054249"/>
      </p:ext>
    </p:extLst>
  </p:cSld>
  <p:clrMapOvr>
    <a:masterClrMapping/>
  </p:clrMapOvr>
  <mc:AlternateContent xmlns:mc="http://schemas.openxmlformats.org/markup-compatibility/2006" xmlns:p14="http://schemas.microsoft.com/office/powerpoint/2010/main">
    <mc:Choice Requires="p14">
      <p:transition spd="slow" p14:dur="2000" advTm="10742"/>
    </mc:Choice>
    <mc:Fallback xmlns="">
      <p:transition spd="slow" advTm="1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282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Excellus </a:t>
            </a:r>
            <a:r>
              <a:rPr lang="en-US" dirty="0" err="1"/>
              <a:t>BlueEPO</a:t>
            </a:r>
            <a:r>
              <a:rPr lang="en-US" dirty="0"/>
              <a:t> Enhanced Plan</a:t>
            </a:r>
          </a:p>
        </p:txBody>
      </p:sp>
      <p:graphicFrame>
        <p:nvGraphicFramePr>
          <p:cNvPr id="4" name="Table 6">
            <a:extLst>
              <a:ext uri="{FF2B5EF4-FFF2-40B4-BE49-F238E27FC236}">
                <a16:creationId xmlns:a16="http://schemas.microsoft.com/office/drawing/2014/main" id="{86F4DB60-0CF4-4E9C-ABA0-2A5613484780}"/>
              </a:ext>
            </a:extLst>
          </p:cNvPr>
          <p:cNvGraphicFramePr>
            <a:graphicFrameLocks noGrp="1"/>
          </p:cNvGraphicFramePr>
          <p:nvPr>
            <p:ph idx="1"/>
            <p:extLst>
              <p:ext uri="{D42A27DB-BD31-4B8C-83A1-F6EECF244321}">
                <p14:modId xmlns:p14="http://schemas.microsoft.com/office/powerpoint/2010/main" val="2222324483"/>
              </p:ext>
            </p:extLst>
          </p:nvPr>
        </p:nvGraphicFramePr>
        <p:xfrm>
          <a:off x="364089" y="921789"/>
          <a:ext cx="8415822" cy="4932204"/>
        </p:xfrm>
        <a:graphic>
          <a:graphicData uri="http://schemas.openxmlformats.org/drawingml/2006/table">
            <a:tbl>
              <a:tblPr firstRow="1" bandRow="1">
                <a:tableStyleId>{21E4AEA4-8DFA-4A89-87EB-49C32662AFE0}</a:tableStyleId>
              </a:tblPr>
              <a:tblGrid>
                <a:gridCol w="2780960">
                  <a:extLst>
                    <a:ext uri="{9D8B030D-6E8A-4147-A177-3AD203B41FA5}">
                      <a16:colId xmlns:a16="http://schemas.microsoft.com/office/drawing/2014/main" val="1804144799"/>
                    </a:ext>
                  </a:extLst>
                </a:gridCol>
                <a:gridCol w="3272374">
                  <a:extLst>
                    <a:ext uri="{9D8B030D-6E8A-4147-A177-3AD203B41FA5}">
                      <a16:colId xmlns:a16="http://schemas.microsoft.com/office/drawing/2014/main" val="1517348285"/>
                    </a:ext>
                  </a:extLst>
                </a:gridCol>
                <a:gridCol w="2362488">
                  <a:extLst>
                    <a:ext uri="{9D8B030D-6E8A-4147-A177-3AD203B41FA5}">
                      <a16:colId xmlns:a16="http://schemas.microsoft.com/office/drawing/2014/main" val="1569126343"/>
                    </a:ext>
                  </a:extLst>
                </a:gridCol>
              </a:tblGrid>
              <a:tr h="327148">
                <a:tc>
                  <a:txBody>
                    <a:bodyPr/>
                    <a:lstStyle/>
                    <a:p>
                      <a:pPr algn="ctr"/>
                      <a:r>
                        <a:rPr lang="en-US" dirty="0"/>
                        <a:t>Medical</a:t>
                      </a:r>
                    </a:p>
                  </a:txBody>
                  <a:tcPr/>
                </a:tc>
                <a:tc>
                  <a:txBody>
                    <a:bodyPr/>
                    <a:lstStyle/>
                    <a:p>
                      <a:pPr algn="ctr"/>
                      <a:r>
                        <a:rPr lang="en-US" dirty="0"/>
                        <a:t>In Network</a:t>
                      </a:r>
                    </a:p>
                  </a:txBody>
                  <a:tcPr/>
                </a:tc>
                <a:tc>
                  <a:txBody>
                    <a:bodyPr/>
                    <a:lstStyle/>
                    <a:p>
                      <a:pPr algn="ctr"/>
                      <a:r>
                        <a:rPr lang="en-US" dirty="0"/>
                        <a:t>Out of Network</a:t>
                      </a:r>
                    </a:p>
                  </a:txBody>
                  <a:tcPr/>
                </a:tc>
                <a:extLst>
                  <a:ext uri="{0D108BD9-81ED-4DB2-BD59-A6C34878D82A}">
                    <a16:rowId xmlns:a16="http://schemas.microsoft.com/office/drawing/2014/main" val="950790153"/>
                  </a:ext>
                </a:extLst>
              </a:tr>
              <a:tr h="285236">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Deductible</a:t>
                      </a:r>
                    </a:p>
                  </a:txBody>
                  <a:tcPr/>
                </a:tc>
                <a:tc>
                  <a:txBody>
                    <a:bodyPr/>
                    <a:lstStyle/>
                    <a:p>
                      <a:r>
                        <a:rPr lang="en-US" sz="1300" dirty="0">
                          <a:latin typeface="Arial" panose="020B0604020202020204" pitchFamily="34" charset="0"/>
                          <a:cs typeface="Arial" panose="020B0604020202020204" pitchFamily="34" charset="0"/>
                        </a:rPr>
                        <a:t>$0</a:t>
                      </a:r>
                    </a:p>
                  </a:txBody>
                  <a:tcPr/>
                </a:tc>
                <a:tc>
                  <a:txBody>
                    <a:bodyPr/>
                    <a:lstStyle/>
                    <a:p>
                      <a:r>
                        <a:rPr lang="en-US" sz="1300" dirty="0">
                          <a:latin typeface="Arial" panose="020B0604020202020204" pitchFamily="34" charset="0"/>
                          <a:cs typeface="Arial" panose="020B0604020202020204" pitchFamily="34" charset="0"/>
                        </a:rPr>
                        <a:t>No Coverage</a:t>
                      </a:r>
                    </a:p>
                  </a:txBody>
                  <a:tcPr/>
                </a:tc>
                <a:extLst>
                  <a:ext uri="{0D108BD9-81ED-4DB2-BD59-A6C34878D82A}">
                    <a16:rowId xmlns:a16="http://schemas.microsoft.com/office/drawing/2014/main" val="918451273"/>
                  </a:ext>
                </a:extLst>
              </a:tr>
              <a:tr h="285236">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Coinsurance</a:t>
                      </a:r>
                    </a:p>
                  </a:txBody>
                  <a:tcPr/>
                </a:tc>
                <a:tc>
                  <a:txBody>
                    <a:bodyPr/>
                    <a:lstStyle/>
                    <a:p>
                      <a:r>
                        <a:rPr lang="en-US" sz="1300" dirty="0">
                          <a:latin typeface="Arial" panose="020B0604020202020204" pitchFamily="34" charset="0"/>
                          <a:cs typeface="Arial" panose="020B0604020202020204" pitchFamily="34" charset="0"/>
                        </a:rPr>
                        <a:t>0%</a:t>
                      </a:r>
                    </a:p>
                  </a:txBody>
                  <a:tcPr/>
                </a:tc>
                <a:tc>
                  <a:txBody>
                    <a:bodyPr/>
                    <a:lstStyle/>
                    <a:p>
                      <a:r>
                        <a:rPr lang="en-US" sz="1300" dirty="0">
                          <a:latin typeface="Arial" panose="020B0604020202020204" pitchFamily="34" charset="0"/>
                          <a:cs typeface="Arial" panose="020B0604020202020204" pitchFamily="34" charset="0"/>
                        </a:rPr>
                        <a:t>No Coverage</a:t>
                      </a:r>
                    </a:p>
                  </a:txBody>
                  <a:tcPr/>
                </a:tc>
                <a:extLst>
                  <a:ext uri="{0D108BD9-81ED-4DB2-BD59-A6C34878D82A}">
                    <a16:rowId xmlns:a16="http://schemas.microsoft.com/office/drawing/2014/main" val="4099875825"/>
                  </a:ext>
                </a:extLst>
              </a:tr>
              <a:tr h="484902">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Out of Pocket Maximum</a:t>
                      </a:r>
                    </a:p>
                  </a:txBody>
                  <a:tcPr/>
                </a:tc>
                <a:tc>
                  <a:txBody>
                    <a:bodyPr/>
                    <a:lstStyle/>
                    <a:p>
                      <a:r>
                        <a:rPr lang="en-US" sz="1300" dirty="0">
                          <a:latin typeface="Arial" panose="020B0604020202020204" pitchFamily="34" charset="0"/>
                          <a:cs typeface="Arial" panose="020B0604020202020204" pitchFamily="34" charset="0"/>
                        </a:rPr>
                        <a:t>$6,350 (Single)</a:t>
                      </a:r>
                    </a:p>
                    <a:p>
                      <a:r>
                        <a:rPr lang="en-US" sz="1300" dirty="0">
                          <a:latin typeface="Arial" panose="020B0604020202020204" pitchFamily="34" charset="0"/>
                          <a:cs typeface="Arial" panose="020B0604020202020204" pitchFamily="34" charset="0"/>
                        </a:rPr>
                        <a:t>$12,700 (family)</a:t>
                      </a:r>
                    </a:p>
                  </a:txBody>
                  <a:tcPr/>
                </a:tc>
                <a:tc>
                  <a:txBody>
                    <a:bodyPr/>
                    <a:lstStyle/>
                    <a:p>
                      <a:r>
                        <a:rPr lang="en-US" sz="1300" dirty="0">
                          <a:latin typeface="Arial" panose="020B0604020202020204" pitchFamily="34" charset="0"/>
                          <a:cs typeface="Arial" panose="020B0604020202020204" pitchFamily="34" charset="0"/>
                        </a:rPr>
                        <a:t>No Coverage</a:t>
                      </a:r>
                    </a:p>
                  </a:txBody>
                  <a:tcPr/>
                </a:tc>
                <a:extLst>
                  <a:ext uri="{0D108BD9-81ED-4DB2-BD59-A6C34878D82A}">
                    <a16:rowId xmlns:a16="http://schemas.microsoft.com/office/drawing/2014/main" val="2628765363"/>
                  </a:ext>
                </a:extLst>
              </a:tr>
              <a:tr h="285236">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PCP Copay</a:t>
                      </a:r>
                    </a:p>
                  </a:txBody>
                  <a:tcPr/>
                </a:tc>
                <a:tc>
                  <a:txBody>
                    <a:bodyPr/>
                    <a:lstStyle/>
                    <a:p>
                      <a:r>
                        <a:rPr lang="en-US" sz="1300" dirty="0">
                          <a:latin typeface="Arial" panose="020B0604020202020204" pitchFamily="34" charset="0"/>
                          <a:cs typeface="Arial" panose="020B0604020202020204" pitchFamily="34" charset="0"/>
                        </a:rPr>
                        <a:t>$15</a:t>
                      </a:r>
                    </a:p>
                  </a:txBody>
                  <a:tcPr/>
                </a:tc>
                <a:tc>
                  <a:txBody>
                    <a:bodyPr/>
                    <a:lstStyle/>
                    <a:p>
                      <a:r>
                        <a:rPr lang="en-US" sz="1300" dirty="0">
                          <a:latin typeface="Arial" panose="020B0604020202020204" pitchFamily="34" charset="0"/>
                          <a:cs typeface="Arial" panose="020B0604020202020204" pitchFamily="34" charset="0"/>
                        </a:rPr>
                        <a:t>No Coverage</a:t>
                      </a:r>
                    </a:p>
                  </a:txBody>
                  <a:tcPr/>
                </a:tc>
                <a:extLst>
                  <a:ext uri="{0D108BD9-81ED-4DB2-BD59-A6C34878D82A}">
                    <a16:rowId xmlns:a16="http://schemas.microsoft.com/office/drawing/2014/main" val="4096150391"/>
                  </a:ext>
                </a:extLst>
              </a:tr>
              <a:tr h="285236">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Specialist Copay</a:t>
                      </a:r>
                    </a:p>
                  </a:txBody>
                  <a:tcPr/>
                </a:tc>
                <a:tc>
                  <a:txBody>
                    <a:bodyPr/>
                    <a:lstStyle/>
                    <a:p>
                      <a:r>
                        <a:rPr lang="en-US" sz="1300" dirty="0">
                          <a:latin typeface="Arial" panose="020B0604020202020204" pitchFamily="34" charset="0"/>
                          <a:cs typeface="Arial" panose="020B0604020202020204" pitchFamily="34" charset="0"/>
                        </a:rPr>
                        <a:t>$15</a:t>
                      </a:r>
                    </a:p>
                  </a:txBody>
                  <a:tcPr/>
                </a:tc>
                <a:tc>
                  <a:txBody>
                    <a:bodyPr/>
                    <a:lstStyle/>
                    <a:p>
                      <a:r>
                        <a:rPr lang="en-US" sz="1300" dirty="0">
                          <a:latin typeface="Arial" panose="020B0604020202020204" pitchFamily="34" charset="0"/>
                          <a:cs typeface="Arial" panose="020B0604020202020204" pitchFamily="34" charset="0"/>
                        </a:rPr>
                        <a:t>No Coverage </a:t>
                      </a:r>
                    </a:p>
                  </a:txBody>
                  <a:tcPr/>
                </a:tc>
                <a:extLst>
                  <a:ext uri="{0D108BD9-81ED-4DB2-BD59-A6C34878D82A}">
                    <a16:rowId xmlns:a16="http://schemas.microsoft.com/office/drawing/2014/main" val="3841465358"/>
                  </a:ext>
                </a:extLst>
              </a:tr>
              <a:tr h="285236">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Emergency Room Copay</a:t>
                      </a:r>
                    </a:p>
                  </a:txBody>
                  <a:tcPr/>
                </a:tc>
                <a:tc>
                  <a:txBody>
                    <a:bodyPr/>
                    <a:lstStyle/>
                    <a:p>
                      <a:r>
                        <a:rPr lang="en-US" sz="1300" dirty="0">
                          <a:latin typeface="Arial" panose="020B0604020202020204" pitchFamily="34" charset="0"/>
                          <a:cs typeface="Arial" panose="020B0604020202020204" pitchFamily="34" charset="0"/>
                        </a:rPr>
                        <a:t>$50</a:t>
                      </a:r>
                    </a:p>
                  </a:txBody>
                  <a:tcPr/>
                </a:tc>
                <a:tc>
                  <a:txBody>
                    <a:bodyPr/>
                    <a:lstStyle/>
                    <a:p>
                      <a:r>
                        <a:rPr lang="en-US" sz="1300" dirty="0">
                          <a:latin typeface="Arial" panose="020B0604020202020204" pitchFamily="34" charset="0"/>
                          <a:cs typeface="Arial" panose="020B0604020202020204" pitchFamily="34" charset="0"/>
                        </a:rPr>
                        <a:t>$50</a:t>
                      </a:r>
                    </a:p>
                  </a:txBody>
                  <a:tcPr/>
                </a:tc>
                <a:extLst>
                  <a:ext uri="{0D108BD9-81ED-4DB2-BD59-A6C34878D82A}">
                    <a16:rowId xmlns:a16="http://schemas.microsoft.com/office/drawing/2014/main" val="4094584360"/>
                  </a:ext>
                </a:extLst>
              </a:tr>
              <a:tr h="484902">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Urgent Care Copay</a:t>
                      </a:r>
                    </a:p>
                  </a:txBody>
                  <a:tcPr/>
                </a:tc>
                <a:tc>
                  <a:txBody>
                    <a:bodyPr/>
                    <a:lstStyle/>
                    <a:p>
                      <a:r>
                        <a:rPr lang="en-US" sz="1300" dirty="0">
                          <a:latin typeface="Arial" panose="020B0604020202020204" pitchFamily="34" charset="0"/>
                          <a:cs typeface="Arial" panose="020B0604020202020204" pitchFamily="34" charset="0"/>
                        </a:rPr>
                        <a:t>$25</a:t>
                      </a:r>
                    </a:p>
                  </a:txBody>
                  <a:tcPr/>
                </a:tc>
                <a:tc>
                  <a:txBody>
                    <a:bodyPr/>
                    <a:lstStyle/>
                    <a:p>
                      <a:r>
                        <a:rPr lang="en-US" sz="1300" dirty="0">
                          <a:latin typeface="Arial" panose="020B0604020202020204" pitchFamily="34" charset="0"/>
                          <a:cs typeface="Arial" panose="020B0604020202020204" pitchFamily="34" charset="0"/>
                        </a:rPr>
                        <a:t>No Coverage </a:t>
                      </a:r>
                    </a:p>
                  </a:txBody>
                  <a:tcPr/>
                </a:tc>
                <a:extLst>
                  <a:ext uri="{0D108BD9-81ED-4DB2-BD59-A6C34878D82A}">
                    <a16:rowId xmlns:a16="http://schemas.microsoft.com/office/drawing/2014/main" val="3067476320"/>
                  </a:ext>
                </a:extLst>
              </a:tr>
              <a:tr h="684568">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Adult Routine Eye Exams</a:t>
                      </a:r>
                    </a:p>
                  </a:txBody>
                  <a:tcPr/>
                </a:tc>
                <a:tc>
                  <a:txBody>
                    <a:bodyPr/>
                    <a:lstStyle/>
                    <a:p>
                      <a:r>
                        <a:rPr lang="en-US" sz="1300" dirty="0">
                          <a:latin typeface="Arial" panose="020B0604020202020204" pitchFamily="34" charset="0"/>
                          <a:cs typeface="Arial" panose="020B0604020202020204" pitchFamily="34" charset="0"/>
                        </a:rPr>
                        <a:t>$15 (1 exam per year)</a:t>
                      </a:r>
                    </a:p>
                    <a:p>
                      <a:r>
                        <a:rPr lang="en-US" sz="1300" dirty="0">
                          <a:latin typeface="Arial" panose="020B0604020202020204" pitchFamily="34" charset="0"/>
                          <a:cs typeface="Arial" panose="020B0604020202020204" pitchFamily="34" charset="0"/>
                        </a:rPr>
                        <a:t>$100 allowance per year for frames/lenses or contact lenses</a:t>
                      </a:r>
                    </a:p>
                  </a:txBody>
                  <a:tcPr/>
                </a:tc>
                <a:tc>
                  <a:txBody>
                    <a:bodyPr/>
                    <a:lstStyle/>
                    <a:p>
                      <a:r>
                        <a:rPr lang="en-US" sz="1300" dirty="0">
                          <a:latin typeface="Arial" panose="020B0604020202020204" pitchFamily="34" charset="0"/>
                          <a:cs typeface="Arial" panose="020B0604020202020204" pitchFamily="34" charset="0"/>
                        </a:rPr>
                        <a:t>No Coverage </a:t>
                      </a:r>
                    </a:p>
                  </a:txBody>
                  <a:tcPr/>
                </a:tc>
                <a:extLst>
                  <a:ext uri="{0D108BD9-81ED-4DB2-BD59-A6C34878D82A}">
                    <a16:rowId xmlns:a16="http://schemas.microsoft.com/office/drawing/2014/main" val="2657493204"/>
                  </a:ext>
                </a:extLst>
              </a:tr>
              <a:tr h="684568">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Pediatric Routine Eye Exams</a:t>
                      </a:r>
                    </a:p>
                  </a:txBody>
                  <a:tcPr/>
                </a:tc>
                <a:tc>
                  <a:txBody>
                    <a:bodyPr/>
                    <a:lstStyle/>
                    <a:p>
                      <a:r>
                        <a:rPr lang="en-US" sz="1300" dirty="0">
                          <a:latin typeface="Arial" panose="020B0604020202020204" pitchFamily="34" charset="0"/>
                          <a:cs typeface="Arial" panose="020B0604020202020204" pitchFamily="34" charset="0"/>
                        </a:rPr>
                        <a:t>$15 (1 exam per year)</a:t>
                      </a:r>
                    </a:p>
                    <a:p>
                      <a:r>
                        <a:rPr lang="en-US" sz="1300" dirty="0">
                          <a:latin typeface="Arial" panose="020B0604020202020204" pitchFamily="34" charset="0"/>
                          <a:cs typeface="Arial" panose="020B0604020202020204" pitchFamily="34" charset="0"/>
                        </a:rPr>
                        <a:t>Eyewear covered at 20% coinsurance, 1 pair per year</a:t>
                      </a:r>
                    </a:p>
                  </a:txBody>
                  <a:tcPr/>
                </a:tc>
                <a:tc>
                  <a:txBody>
                    <a:bodyPr/>
                    <a:lstStyle/>
                    <a:p>
                      <a:r>
                        <a:rPr lang="en-US" sz="1300" dirty="0">
                          <a:latin typeface="Arial" panose="020B0604020202020204" pitchFamily="34" charset="0"/>
                          <a:cs typeface="Arial" panose="020B0604020202020204" pitchFamily="34" charset="0"/>
                        </a:rPr>
                        <a:t>No Coverage</a:t>
                      </a:r>
                    </a:p>
                  </a:txBody>
                  <a:tcPr/>
                </a:tc>
                <a:extLst>
                  <a:ext uri="{0D108BD9-81ED-4DB2-BD59-A6C34878D82A}">
                    <a16:rowId xmlns:a16="http://schemas.microsoft.com/office/drawing/2014/main" val="1472557655"/>
                  </a:ext>
                </a:extLst>
              </a:tr>
              <a:tr h="484902">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Prescription Drug Coverage</a:t>
                      </a:r>
                    </a:p>
                  </a:txBody>
                  <a:tcPr/>
                </a:tc>
                <a:tc>
                  <a:txBody>
                    <a:bodyPr/>
                    <a:lstStyle/>
                    <a:p>
                      <a:r>
                        <a:rPr lang="en-US" sz="1300" dirty="0">
                          <a:latin typeface="Arial" panose="020B0604020202020204" pitchFamily="34" charset="0"/>
                          <a:cs typeface="Arial" panose="020B0604020202020204" pitchFamily="34" charset="0"/>
                        </a:rPr>
                        <a:t>$5/$20/$35</a:t>
                      </a:r>
                    </a:p>
                  </a:txBody>
                  <a:tcPr/>
                </a:tc>
                <a:tc>
                  <a:txBody>
                    <a:bodyPr/>
                    <a:lstStyle/>
                    <a:p>
                      <a:r>
                        <a:rPr lang="en-US" sz="1300" dirty="0">
                          <a:latin typeface="Arial" panose="020B0604020202020204" pitchFamily="34" charset="0"/>
                          <a:cs typeface="Arial" panose="020B0604020202020204" pitchFamily="34" charset="0"/>
                        </a:rPr>
                        <a:t>No Coverage</a:t>
                      </a:r>
                    </a:p>
                  </a:txBody>
                  <a:tcPr/>
                </a:tc>
                <a:extLst>
                  <a:ext uri="{0D108BD9-81ED-4DB2-BD59-A6C34878D82A}">
                    <a16:rowId xmlns:a16="http://schemas.microsoft.com/office/drawing/2014/main" val="2405654540"/>
                  </a:ext>
                </a:extLst>
              </a:tr>
              <a:tr h="285236">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Dependent Coverage</a:t>
                      </a:r>
                    </a:p>
                  </a:txBody>
                  <a:tcPr/>
                </a:tc>
                <a:tc>
                  <a:txBody>
                    <a:bodyPr/>
                    <a:lstStyle/>
                    <a:p>
                      <a:r>
                        <a:rPr lang="en-US" sz="1300" dirty="0">
                          <a:latin typeface="Arial" panose="020B0604020202020204" pitchFamily="34" charset="0"/>
                          <a:cs typeface="Arial" panose="020B0604020202020204" pitchFamily="34" charset="0"/>
                        </a:rPr>
                        <a:t>To Age 26</a:t>
                      </a:r>
                    </a:p>
                  </a:txBody>
                  <a:tcPr/>
                </a:tc>
                <a:tc>
                  <a:txBody>
                    <a:bodyPr/>
                    <a:lstStyle/>
                    <a:p>
                      <a:r>
                        <a:rPr lang="en-US" sz="1300" dirty="0">
                          <a:latin typeface="Arial" panose="020B0604020202020204" pitchFamily="34" charset="0"/>
                          <a:cs typeface="Arial" panose="020B0604020202020204" pitchFamily="34" charset="0"/>
                        </a:rPr>
                        <a:t>N/A</a:t>
                      </a:r>
                    </a:p>
                  </a:txBody>
                  <a:tcPr/>
                </a:tc>
                <a:extLst>
                  <a:ext uri="{0D108BD9-81ED-4DB2-BD59-A6C34878D82A}">
                    <a16:rowId xmlns:a16="http://schemas.microsoft.com/office/drawing/2014/main" val="2844681573"/>
                  </a:ext>
                </a:extLst>
              </a:tr>
            </a:tbl>
          </a:graphicData>
        </a:graphic>
      </p:graphicFrame>
      <p:sp>
        <p:nvSpPr>
          <p:cNvPr id="5" name="Slide Number Placeholder 2"/>
          <p:cNvSpPr>
            <a:spLocks noGrp="1"/>
          </p:cNvSpPr>
          <p:nvPr>
            <p:ph type="sldNum" sz="quarter" idx="4"/>
          </p:nvPr>
        </p:nvSpPr>
        <p:spPr>
          <a:xfrm>
            <a:off x="136588" y="6523879"/>
            <a:ext cx="549505" cy="217411"/>
          </a:xfrm>
        </p:spPr>
        <p:txBody>
          <a:bodyPr/>
          <a:lstStyle/>
          <a:p>
            <a:fld id="{394606BD-0334-E646-A4C0-36CF658FFFDB}" type="slidenum">
              <a:rPr lang="en-US" smtClean="0"/>
              <a:pPr/>
              <a:t>2</a:t>
            </a:fld>
            <a:endParaRPr lang="en-US" sz="1100" dirty="0"/>
          </a:p>
        </p:txBody>
      </p:sp>
      <p:pic>
        <p:nvPicPr>
          <p:cNvPr id="6" name="Audio 5">
            <a:hlinkClick r:id="" action="ppaction://media"/>
            <a:extLst>
              <a:ext uri="{FF2B5EF4-FFF2-40B4-BE49-F238E27FC236}">
                <a16:creationId xmlns:a16="http://schemas.microsoft.com/office/drawing/2014/main" id="{6928FBE1-E042-45B6-8A3B-B4FB90D769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0786550"/>
      </p:ext>
    </p:extLst>
  </p:cSld>
  <p:clrMapOvr>
    <a:masterClrMapping/>
  </p:clrMapOvr>
  <mc:AlternateContent xmlns:mc="http://schemas.openxmlformats.org/markup-compatibility/2006" xmlns:p14="http://schemas.microsoft.com/office/powerpoint/2010/main">
    <mc:Choice Requires="p14">
      <p:transition spd="slow" p14:dur="2000" advTm="81512"/>
    </mc:Choice>
    <mc:Fallback xmlns="">
      <p:transition spd="slow" advTm="81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8A5DD-3BC2-4600-A368-0DECB1528302}"/>
              </a:ext>
            </a:extLst>
          </p:cNvPr>
          <p:cNvSpPr>
            <a:spLocks noGrp="1"/>
          </p:cNvSpPr>
          <p:nvPr>
            <p:ph type="title"/>
          </p:nvPr>
        </p:nvSpPr>
        <p:spPr/>
        <p:txBody>
          <a:bodyPr/>
          <a:lstStyle/>
          <a:p>
            <a:pPr algn="ctr"/>
            <a:r>
              <a:rPr lang="en-US" dirty="0"/>
              <a:t>Excellus </a:t>
            </a:r>
            <a:r>
              <a:rPr lang="en-US" dirty="0" err="1"/>
              <a:t>BlueEPO</a:t>
            </a:r>
            <a:r>
              <a:rPr lang="en-US" dirty="0"/>
              <a:t> Core Plan</a:t>
            </a:r>
          </a:p>
        </p:txBody>
      </p:sp>
      <p:sp>
        <p:nvSpPr>
          <p:cNvPr id="3" name="Content Placeholder 2">
            <a:extLst>
              <a:ext uri="{FF2B5EF4-FFF2-40B4-BE49-F238E27FC236}">
                <a16:creationId xmlns:a16="http://schemas.microsoft.com/office/drawing/2014/main" id="{07B1FCCE-901B-4F39-BD23-179B51CC02AE}"/>
              </a:ext>
            </a:extLst>
          </p:cNvPr>
          <p:cNvSpPr>
            <a:spLocks noGrp="1"/>
          </p:cNvSpPr>
          <p:nvPr>
            <p:ph idx="1"/>
          </p:nvPr>
        </p:nvSpPr>
        <p:spPr>
          <a:xfrm>
            <a:off x="411340" y="1232044"/>
            <a:ext cx="8234949" cy="4823068"/>
          </a:xfrm>
        </p:spPr>
        <p:txBody>
          <a:bodyPr>
            <a:normAutofit/>
          </a:bodyPr>
          <a:lstStyle/>
          <a:p>
            <a:pPr indent="0">
              <a:buNone/>
            </a:pPr>
            <a:r>
              <a:rPr lang="en-US" sz="4000" dirty="0"/>
              <a:t> </a:t>
            </a:r>
          </a:p>
        </p:txBody>
      </p:sp>
      <p:sp>
        <p:nvSpPr>
          <p:cNvPr id="4" name="Slide Number Placeholder 3">
            <a:extLst>
              <a:ext uri="{FF2B5EF4-FFF2-40B4-BE49-F238E27FC236}">
                <a16:creationId xmlns:a16="http://schemas.microsoft.com/office/drawing/2014/main" id="{E69368B0-78C7-48A9-82D0-E46FDD8157A4}"/>
              </a:ext>
            </a:extLst>
          </p:cNvPr>
          <p:cNvSpPr>
            <a:spLocks noGrp="1"/>
          </p:cNvSpPr>
          <p:nvPr>
            <p:ph type="sldNum" sz="quarter" idx="4"/>
          </p:nvPr>
        </p:nvSpPr>
        <p:spPr/>
        <p:txBody>
          <a:bodyPr/>
          <a:lstStyle/>
          <a:p>
            <a:fld id="{394606BD-0334-E646-A4C0-36CF658FFFDB}" type="slidenum">
              <a:rPr lang="en-US" smtClean="0"/>
              <a:pPr/>
              <a:t>3</a:t>
            </a:fld>
            <a:endParaRPr lang="en-US" sz="1100" dirty="0"/>
          </a:p>
        </p:txBody>
      </p:sp>
      <p:graphicFrame>
        <p:nvGraphicFramePr>
          <p:cNvPr id="8" name="Table 6">
            <a:extLst>
              <a:ext uri="{FF2B5EF4-FFF2-40B4-BE49-F238E27FC236}">
                <a16:creationId xmlns:a16="http://schemas.microsoft.com/office/drawing/2014/main" id="{9F25A049-DEC0-47D6-8790-11ABDFF225A2}"/>
              </a:ext>
            </a:extLst>
          </p:cNvPr>
          <p:cNvGraphicFramePr>
            <a:graphicFrameLocks/>
          </p:cNvGraphicFramePr>
          <p:nvPr>
            <p:extLst>
              <p:ext uri="{D42A27DB-BD31-4B8C-83A1-F6EECF244321}">
                <p14:modId xmlns:p14="http://schemas.microsoft.com/office/powerpoint/2010/main" val="2800222751"/>
              </p:ext>
            </p:extLst>
          </p:nvPr>
        </p:nvGraphicFramePr>
        <p:xfrm>
          <a:off x="411341" y="935726"/>
          <a:ext cx="8321318" cy="5058933"/>
        </p:xfrm>
        <a:graphic>
          <a:graphicData uri="http://schemas.openxmlformats.org/drawingml/2006/table">
            <a:tbl>
              <a:tblPr firstRow="1" bandRow="1">
                <a:tableStyleId>{21E4AEA4-8DFA-4A89-87EB-49C32662AFE0}</a:tableStyleId>
              </a:tblPr>
              <a:tblGrid>
                <a:gridCol w="2749732">
                  <a:extLst>
                    <a:ext uri="{9D8B030D-6E8A-4147-A177-3AD203B41FA5}">
                      <a16:colId xmlns:a16="http://schemas.microsoft.com/office/drawing/2014/main" val="1804144799"/>
                    </a:ext>
                  </a:extLst>
                </a:gridCol>
                <a:gridCol w="3235628">
                  <a:extLst>
                    <a:ext uri="{9D8B030D-6E8A-4147-A177-3AD203B41FA5}">
                      <a16:colId xmlns:a16="http://schemas.microsoft.com/office/drawing/2014/main" val="1517348285"/>
                    </a:ext>
                  </a:extLst>
                </a:gridCol>
                <a:gridCol w="2335958">
                  <a:extLst>
                    <a:ext uri="{9D8B030D-6E8A-4147-A177-3AD203B41FA5}">
                      <a16:colId xmlns:a16="http://schemas.microsoft.com/office/drawing/2014/main" val="1569126343"/>
                    </a:ext>
                  </a:extLst>
                </a:gridCol>
              </a:tblGrid>
              <a:tr h="348727">
                <a:tc>
                  <a:txBody>
                    <a:bodyPr/>
                    <a:lstStyle/>
                    <a:p>
                      <a:pPr algn="ctr"/>
                      <a:r>
                        <a:rPr lang="en-US" dirty="0"/>
                        <a:t>Medical</a:t>
                      </a:r>
                    </a:p>
                  </a:txBody>
                  <a:tcPr/>
                </a:tc>
                <a:tc>
                  <a:txBody>
                    <a:bodyPr/>
                    <a:lstStyle/>
                    <a:p>
                      <a:pPr algn="ctr"/>
                      <a:r>
                        <a:rPr lang="en-US" dirty="0"/>
                        <a:t>In Network</a:t>
                      </a:r>
                    </a:p>
                  </a:txBody>
                  <a:tcPr/>
                </a:tc>
                <a:tc>
                  <a:txBody>
                    <a:bodyPr/>
                    <a:lstStyle/>
                    <a:p>
                      <a:pPr algn="ctr"/>
                      <a:r>
                        <a:rPr lang="en-US" dirty="0"/>
                        <a:t>Out of Network</a:t>
                      </a:r>
                    </a:p>
                  </a:txBody>
                  <a:tcPr/>
                </a:tc>
                <a:extLst>
                  <a:ext uri="{0D108BD9-81ED-4DB2-BD59-A6C34878D82A}">
                    <a16:rowId xmlns:a16="http://schemas.microsoft.com/office/drawing/2014/main" val="950790153"/>
                  </a:ext>
                </a:extLst>
              </a:tr>
              <a:tr h="697453">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Deductible</a:t>
                      </a:r>
                    </a:p>
                  </a:txBody>
                  <a:tcPr/>
                </a:tc>
                <a:tc>
                  <a:txBody>
                    <a:bodyPr/>
                    <a:lstStyle/>
                    <a:p>
                      <a:r>
                        <a:rPr lang="en-US" sz="1300" dirty="0">
                          <a:latin typeface="Arial" panose="020B0604020202020204" pitchFamily="34" charset="0"/>
                          <a:cs typeface="Arial" panose="020B0604020202020204" pitchFamily="34" charset="0"/>
                        </a:rPr>
                        <a:t>$250 (single</a:t>
                      </a:r>
                    </a:p>
                    <a:p>
                      <a:r>
                        <a:rPr lang="en-US" sz="1300" dirty="0">
                          <a:latin typeface="Arial" panose="020B0604020202020204" pitchFamily="34" charset="0"/>
                          <a:cs typeface="Arial" panose="020B0604020202020204" pitchFamily="34" charset="0"/>
                        </a:rPr>
                        <a:t>$500 (2-person)</a:t>
                      </a:r>
                    </a:p>
                    <a:p>
                      <a:r>
                        <a:rPr lang="en-US" sz="1300" dirty="0">
                          <a:latin typeface="Arial" panose="020B0604020202020204" pitchFamily="34" charset="0"/>
                          <a:cs typeface="Arial" panose="020B0604020202020204" pitchFamily="34" charset="0"/>
                        </a:rPr>
                        <a:t>$750 (family)</a:t>
                      </a:r>
                    </a:p>
                  </a:txBody>
                  <a:tcPr/>
                </a:tc>
                <a:tc>
                  <a:txBody>
                    <a:bodyPr/>
                    <a:lstStyle/>
                    <a:p>
                      <a:r>
                        <a:rPr lang="en-US" sz="1300" dirty="0">
                          <a:latin typeface="Arial" panose="020B0604020202020204" pitchFamily="34" charset="0"/>
                          <a:cs typeface="Arial" panose="020B0604020202020204" pitchFamily="34" charset="0"/>
                        </a:rPr>
                        <a:t>No Coverage</a:t>
                      </a:r>
                    </a:p>
                  </a:txBody>
                  <a:tcPr/>
                </a:tc>
                <a:extLst>
                  <a:ext uri="{0D108BD9-81ED-4DB2-BD59-A6C34878D82A}">
                    <a16:rowId xmlns:a16="http://schemas.microsoft.com/office/drawing/2014/main" val="918451273"/>
                  </a:ext>
                </a:extLst>
              </a:tr>
              <a:tr h="290605">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Coinsurance</a:t>
                      </a:r>
                    </a:p>
                  </a:txBody>
                  <a:tcPr/>
                </a:tc>
                <a:tc>
                  <a:txBody>
                    <a:bodyPr/>
                    <a:lstStyle/>
                    <a:p>
                      <a:r>
                        <a:rPr lang="en-US" sz="1300" dirty="0">
                          <a:latin typeface="Arial" panose="020B0604020202020204" pitchFamily="34" charset="0"/>
                          <a:cs typeface="Arial" panose="020B0604020202020204" pitchFamily="34" charset="0"/>
                        </a:rPr>
                        <a:t>20%</a:t>
                      </a:r>
                    </a:p>
                  </a:txBody>
                  <a:tcPr/>
                </a:tc>
                <a:tc>
                  <a:txBody>
                    <a:bodyPr/>
                    <a:lstStyle/>
                    <a:p>
                      <a:r>
                        <a:rPr lang="en-US" sz="1300" dirty="0">
                          <a:latin typeface="Arial" panose="020B0604020202020204" pitchFamily="34" charset="0"/>
                          <a:cs typeface="Arial" panose="020B0604020202020204" pitchFamily="34" charset="0"/>
                        </a:rPr>
                        <a:t>No Coverage</a:t>
                      </a:r>
                    </a:p>
                  </a:txBody>
                  <a:tcPr/>
                </a:tc>
                <a:extLst>
                  <a:ext uri="{0D108BD9-81ED-4DB2-BD59-A6C34878D82A}">
                    <a16:rowId xmlns:a16="http://schemas.microsoft.com/office/drawing/2014/main" val="4099875825"/>
                  </a:ext>
                </a:extLst>
              </a:tr>
              <a:tr h="494029">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Out of Pocket Maximum</a:t>
                      </a:r>
                    </a:p>
                  </a:txBody>
                  <a:tcPr/>
                </a:tc>
                <a:tc>
                  <a:txBody>
                    <a:bodyPr/>
                    <a:lstStyle/>
                    <a:p>
                      <a:r>
                        <a:rPr lang="en-US" sz="1300" dirty="0">
                          <a:latin typeface="Arial" panose="020B0604020202020204" pitchFamily="34" charset="0"/>
                          <a:cs typeface="Arial" panose="020B0604020202020204" pitchFamily="34" charset="0"/>
                        </a:rPr>
                        <a:t>$6,350 (single)</a:t>
                      </a:r>
                    </a:p>
                    <a:p>
                      <a:r>
                        <a:rPr lang="en-US" sz="1300" dirty="0">
                          <a:latin typeface="Arial" panose="020B0604020202020204" pitchFamily="34" charset="0"/>
                          <a:cs typeface="Arial" panose="020B0604020202020204" pitchFamily="34" charset="0"/>
                        </a:rPr>
                        <a:t>$12,700 (family)</a:t>
                      </a:r>
                    </a:p>
                  </a:txBody>
                  <a:tcPr/>
                </a:tc>
                <a:tc>
                  <a:txBody>
                    <a:bodyPr/>
                    <a:lstStyle/>
                    <a:p>
                      <a:r>
                        <a:rPr lang="en-US" sz="1300" dirty="0">
                          <a:latin typeface="Arial" panose="020B0604020202020204" pitchFamily="34" charset="0"/>
                          <a:cs typeface="Arial" panose="020B0604020202020204" pitchFamily="34" charset="0"/>
                        </a:rPr>
                        <a:t>No Coverage</a:t>
                      </a:r>
                    </a:p>
                  </a:txBody>
                  <a:tcPr/>
                </a:tc>
                <a:extLst>
                  <a:ext uri="{0D108BD9-81ED-4DB2-BD59-A6C34878D82A}">
                    <a16:rowId xmlns:a16="http://schemas.microsoft.com/office/drawing/2014/main" val="2628765363"/>
                  </a:ext>
                </a:extLst>
              </a:tr>
              <a:tr h="290605">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PCP Copay</a:t>
                      </a:r>
                    </a:p>
                  </a:txBody>
                  <a:tcPr/>
                </a:tc>
                <a:tc>
                  <a:txBody>
                    <a:bodyPr/>
                    <a:lstStyle/>
                    <a:p>
                      <a:r>
                        <a:rPr lang="en-US" sz="1300" dirty="0">
                          <a:latin typeface="Arial" panose="020B0604020202020204" pitchFamily="34" charset="0"/>
                          <a:cs typeface="Arial" panose="020B0604020202020204" pitchFamily="34" charset="0"/>
                        </a:rPr>
                        <a:t>$20</a:t>
                      </a:r>
                    </a:p>
                  </a:txBody>
                  <a:tcPr/>
                </a:tc>
                <a:tc>
                  <a:txBody>
                    <a:bodyPr/>
                    <a:lstStyle/>
                    <a:p>
                      <a:r>
                        <a:rPr lang="en-US" sz="1300" dirty="0">
                          <a:latin typeface="Arial" panose="020B0604020202020204" pitchFamily="34" charset="0"/>
                          <a:cs typeface="Arial" panose="020B0604020202020204" pitchFamily="34" charset="0"/>
                        </a:rPr>
                        <a:t>No Coverage</a:t>
                      </a:r>
                    </a:p>
                  </a:txBody>
                  <a:tcPr/>
                </a:tc>
                <a:extLst>
                  <a:ext uri="{0D108BD9-81ED-4DB2-BD59-A6C34878D82A}">
                    <a16:rowId xmlns:a16="http://schemas.microsoft.com/office/drawing/2014/main" val="4096150391"/>
                  </a:ext>
                </a:extLst>
              </a:tr>
              <a:tr h="290605">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Specialist Copay</a:t>
                      </a:r>
                    </a:p>
                  </a:txBody>
                  <a:tcPr/>
                </a:tc>
                <a:tc>
                  <a:txBody>
                    <a:bodyPr/>
                    <a:lstStyle/>
                    <a:p>
                      <a:r>
                        <a:rPr lang="en-US" sz="1300" dirty="0">
                          <a:latin typeface="Arial" panose="020B0604020202020204" pitchFamily="34" charset="0"/>
                          <a:cs typeface="Arial" panose="020B0604020202020204" pitchFamily="34" charset="0"/>
                        </a:rPr>
                        <a:t>$40</a:t>
                      </a:r>
                    </a:p>
                  </a:txBody>
                  <a:tcPr/>
                </a:tc>
                <a:tc>
                  <a:txBody>
                    <a:bodyPr/>
                    <a:lstStyle/>
                    <a:p>
                      <a:r>
                        <a:rPr lang="en-US" sz="1300" dirty="0">
                          <a:latin typeface="Arial" panose="020B0604020202020204" pitchFamily="34" charset="0"/>
                          <a:cs typeface="Arial" panose="020B0604020202020204" pitchFamily="34" charset="0"/>
                        </a:rPr>
                        <a:t>No Coverage </a:t>
                      </a:r>
                    </a:p>
                  </a:txBody>
                  <a:tcPr/>
                </a:tc>
                <a:extLst>
                  <a:ext uri="{0D108BD9-81ED-4DB2-BD59-A6C34878D82A}">
                    <a16:rowId xmlns:a16="http://schemas.microsoft.com/office/drawing/2014/main" val="3841465358"/>
                  </a:ext>
                </a:extLst>
              </a:tr>
              <a:tr h="290605">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Emergency Room Copay</a:t>
                      </a:r>
                    </a:p>
                  </a:txBody>
                  <a:tcPr/>
                </a:tc>
                <a:tc>
                  <a:txBody>
                    <a:bodyPr/>
                    <a:lstStyle/>
                    <a:p>
                      <a:r>
                        <a:rPr lang="en-US" sz="1300" dirty="0">
                          <a:latin typeface="Arial" panose="020B0604020202020204" pitchFamily="34" charset="0"/>
                          <a:cs typeface="Arial" panose="020B0604020202020204" pitchFamily="34" charset="0"/>
                        </a:rPr>
                        <a:t>$50</a:t>
                      </a:r>
                    </a:p>
                  </a:txBody>
                  <a:tcPr/>
                </a:tc>
                <a:tc>
                  <a:txBody>
                    <a:bodyPr/>
                    <a:lstStyle/>
                    <a:p>
                      <a:r>
                        <a:rPr lang="en-US" sz="1300" dirty="0">
                          <a:latin typeface="Arial" panose="020B0604020202020204" pitchFamily="34" charset="0"/>
                          <a:cs typeface="Arial" panose="020B0604020202020204" pitchFamily="34" charset="0"/>
                        </a:rPr>
                        <a:t>$50</a:t>
                      </a:r>
                    </a:p>
                  </a:txBody>
                  <a:tcPr/>
                </a:tc>
                <a:extLst>
                  <a:ext uri="{0D108BD9-81ED-4DB2-BD59-A6C34878D82A}">
                    <a16:rowId xmlns:a16="http://schemas.microsoft.com/office/drawing/2014/main" val="4094584360"/>
                  </a:ext>
                </a:extLst>
              </a:tr>
              <a:tr h="290605">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Urgent Care Copay</a:t>
                      </a:r>
                    </a:p>
                  </a:txBody>
                  <a:tcPr/>
                </a:tc>
                <a:tc>
                  <a:txBody>
                    <a:bodyPr/>
                    <a:lstStyle/>
                    <a:p>
                      <a:r>
                        <a:rPr lang="en-US" sz="1300" dirty="0">
                          <a:latin typeface="Arial" panose="020B0604020202020204" pitchFamily="34" charset="0"/>
                          <a:cs typeface="Arial" panose="020B0604020202020204" pitchFamily="34" charset="0"/>
                        </a:rPr>
                        <a:t>$25 Facility setting</a:t>
                      </a:r>
                    </a:p>
                  </a:txBody>
                  <a:tcPr/>
                </a:tc>
                <a:tc>
                  <a:txBody>
                    <a:bodyPr/>
                    <a:lstStyle/>
                    <a:p>
                      <a:r>
                        <a:rPr lang="en-US" sz="1300" dirty="0">
                          <a:latin typeface="Arial" panose="020B0604020202020204" pitchFamily="34" charset="0"/>
                          <a:cs typeface="Arial" panose="020B0604020202020204" pitchFamily="34" charset="0"/>
                        </a:rPr>
                        <a:t>No Coverage </a:t>
                      </a:r>
                    </a:p>
                  </a:txBody>
                  <a:tcPr/>
                </a:tc>
                <a:extLst>
                  <a:ext uri="{0D108BD9-81ED-4DB2-BD59-A6C34878D82A}">
                    <a16:rowId xmlns:a16="http://schemas.microsoft.com/office/drawing/2014/main" val="3067476320"/>
                  </a:ext>
                </a:extLst>
              </a:tr>
              <a:tr h="697453">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Adult Routine Eye Exams</a:t>
                      </a:r>
                    </a:p>
                  </a:txBody>
                  <a:tcPr/>
                </a:tc>
                <a:tc>
                  <a:txBody>
                    <a:bodyPr/>
                    <a:lstStyle/>
                    <a:p>
                      <a:r>
                        <a:rPr lang="en-US" sz="1300" dirty="0">
                          <a:latin typeface="Arial" panose="020B0604020202020204" pitchFamily="34" charset="0"/>
                          <a:cs typeface="Arial" panose="020B0604020202020204" pitchFamily="34" charset="0"/>
                        </a:rPr>
                        <a:t>$20 (1 exam per year)</a:t>
                      </a:r>
                    </a:p>
                    <a:p>
                      <a:r>
                        <a:rPr lang="en-US" sz="1300" dirty="0">
                          <a:latin typeface="Arial" panose="020B0604020202020204" pitchFamily="34" charset="0"/>
                          <a:cs typeface="Arial" panose="020B0604020202020204" pitchFamily="34" charset="0"/>
                        </a:rPr>
                        <a:t>$60 reimbursement every 2 years frames/lenses or contact lenses</a:t>
                      </a:r>
                    </a:p>
                  </a:txBody>
                  <a:tcPr/>
                </a:tc>
                <a:tc>
                  <a:txBody>
                    <a:bodyPr/>
                    <a:lstStyle/>
                    <a:p>
                      <a:r>
                        <a:rPr lang="en-US" sz="1300" dirty="0">
                          <a:latin typeface="Arial" panose="020B0604020202020204" pitchFamily="34" charset="0"/>
                          <a:cs typeface="Arial" panose="020B0604020202020204" pitchFamily="34" charset="0"/>
                        </a:rPr>
                        <a:t>No Coverage </a:t>
                      </a:r>
                    </a:p>
                  </a:txBody>
                  <a:tcPr/>
                </a:tc>
                <a:extLst>
                  <a:ext uri="{0D108BD9-81ED-4DB2-BD59-A6C34878D82A}">
                    <a16:rowId xmlns:a16="http://schemas.microsoft.com/office/drawing/2014/main" val="2657493204"/>
                  </a:ext>
                </a:extLst>
              </a:tr>
              <a:tr h="697453">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Pediatric Routine Eye Exams</a:t>
                      </a:r>
                    </a:p>
                  </a:txBody>
                  <a:tcPr/>
                </a:tc>
                <a:tc>
                  <a:txBody>
                    <a:bodyPr/>
                    <a:lstStyle/>
                    <a:p>
                      <a:r>
                        <a:rPr lang="en-US" sz="1300" dirty="0">
                          <a:latin typeface="Arial" panose="020B0604020202020204" pitchFamily="34" charset="0"/>
                          <a:cs typeface="Arial" panose="020B0604020202020204" pitchFamily="34" charset="0"/>
                        </a:rPr>
                        <a:t>$20 (1 exam per year)</a:t>
                      </a:r>
                    </a:p>
                    <a:p>
                      <a:r>
                        <a:rPr lang="en-US" sz="1300" dirty="0">
                          <a:latin typeface="Arial" panose="020B0604020202020204" pitchFamily="34" charset="0"/>
                          <a:cs typeface="Arial" panose="020B0604020202020204" pitchFamily="34" charset="0"/>
                        </a:rPr>
                        <a:t>Eyewear covered at 50% coinsurance, 1 pair every 2 years</a:t>
                      </a:r>
                    </a:p>
                  </a:txBody>
                  <a:tcPr/>
                </a:tc>
                <a:tc>
                  <a:txBody>
                    <a:bodyPr/>
                    <a:lstStyle/>
                    <a:p>
                      <a:r>
                        <a:rPr lang="en-US" sz="1300" dirty="0">
                          <a:latin typeface="Arial" panose="020B0604020202020204" pitchFamily="34" charset="0"/>
                          <a:cs typeface="Arial" panose="020B0604020202020204" pitchFamily="34" charset="0"/>
                        </a:rPr>
                        <a:t>No Coverage</a:t>
                      </a:r>
                    </a:p>
                  </a:txBody>
                  <a:tcPr/>
                </a:tc>
                <a:extLst>
                  <a:ext uri="{0D108BD9-81ED-4DB2-BD59-A6C34878D82A}">
                    <a16:rowId xmlns:a16="http://schemas.microsoft.com/office/drawing/2014/main" val="1472557655"/>
                  </a:ext>
                </a:extLst>
              </a:tr>
              <a:tr h="305033">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Prescription Drug Coverage</a:t>
                      </a:r>
                    </a:p>
                  </a:txBody>
                  <a:tcPr/>
                </a:tc>
                <a:tc>
                  <a:txBody>
                    <a:bodyPr/>
                    <a:lstStyle/>
                    <a:p>
                      <a:r>
                        <a:rPr lang="en-US" sz="1300" dirty="0">
                          <a:latin typeface="Arial" panose="020B0604020202020204" pitchFamily="34" charset="0"/>
                          <a:cs typeface="Arial" panose="020B0604020202020204" pitchFamily="34" charset="0"/>
                        </a:rPr>
                        <a:t>$10/$30/$50</a:t>
                      </a:r>
                    </a:p>
                  </a:txBody>
                  <a:tcPr/>
                </a:tc>
                <a:tc>
                  <a:txBody>
                    <a:bodyPr/>
                    <a:lstStyle/>
                    <a:p>
                      <a:r>
                        <a:rPr lang="en-US" sz="1300" dirty="0">
                          <a:latin typeface="Arial" panose="020B0604020202020204" pitchFamily="34" charset="0"/>
                          <a:cs typeface="Arial" panose="020B0604020202020204" pitchFamily="34" charset="0"/>
                        </a:rPr>
                        <a:t>No Coverage</a:t>
                      </a:r>
                    </a:p>
                  </a:txBody>
                  <a:tcPr/>
                </a:tc>
                <a:extLst>
                  <a:ext uri="{0D108BD9-81ED-4DB2-BD59-A6C34878D82A}">
                    <a16:rowId xmlns:a16="http://schemas.microsoft.com/office/drawing/2014/main" val="2405654540"/>
                  </a:ext>
                </a:extLst>
              </a:tr>
              <a:tr h="348727">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Dependent Coverage</a:t>
                      </a:r>
                    </a:p>
                  </a:txBody>
                  <a:tcPr/>
                </a:tc>
                <a:tc>
                  <a:txBody>
                    <a:bodyPr/>
                    <a:lstStyle/>
                    <a:p>
                      <a:r>
                        <a:rPr lang="en-US" sz="1300" dirty="0">
                          <a:latin typeface="Arial" panose="020B0604020202020204" pitchFamily="34" charset="0"/>
                          <a:cs typeface="Arial" panose="020B0604020202020204" pitchFamily="34" charset="0"/>
                        </a:rPr>
                        <a:t>To Age 26</a:t>
                      </a:r>
                    </a:p>
                  </a:txBody>
                  <a:tcPr/>
                </a:tc>
                <a:tc>
                  <a:txBody>
                    <a:bodyPr/>
                    <a:lstStyle/>
                    <a:p>
                      <a:r>
                        <a:rPr lang="en-US" sz="1300" dirty="0">
                          <a:latin typeface="Arial" panose="020B0604020202020204" pitchFamily="34" charset="0"/>
                          <a:cs typeface="Arial" panose="020B0604020202020204" pitchFamily="34" charset="0"/>
                        </a:rPr>
                        <a:t>N/A</a:t>
                      </a:r>
                    </a:p>
                  </a:txBody>
                  <a:tcPr/>
                </a:tc>
                <a:extLst>
                  <a:ext uri="{0D108BD9-81ED-4DB2-BD59-A6C34878D82A}">
                    <a16:rowId xmlns:a16="http://schemas.microsoft.com/office/drawing/2014/main" val="2844681573"/>
                  </a:ext>
                </a:extLst>
              </a:tr>
            </a:tbl>
          </a:graphicData>
        </a:graphic>
      </p:graphicFrame>
      <p:pic>
        <p:nvPicPr>
          <p:cNvPr id="9" name="Audio 8">
            <a:hlinkClick r:id="" action="ppaction://media"/>
            <a:extLst>
              <a:ext uri="{FF2B5EF4-FFF2-40B4-BE49-F238E27FC236}">
                <a16:creationId xmlns:a16="http://schemas.microsoft.com/office/drawing/2014/main" id="{5F8233A8-0F0B-481F-B65A-CBFA48DF7D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68782835"/>
      </p:ext>
    </p:extLst>
  </p:cSld>
  <p:clrMapOvr>
    <a:masterClrMapping/>
  </p:clrMapOvr>
  <mc:AlternateContent xmlns:mc="http://schemas.openxmlformats.org/markup-compatibility/2006" xmlns:p14="http://schemas.microsoft.com/office/powerpoint/2010/main">
    <mc:Choice Requires="p14">
      <p:transition spd="slow" p14:dur="2000" advTm="78010"/>
    </mc:Choice>
    <mc:Fallback xmlns="">
      <p:transition spd="slow" advTm="78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DF11B-1F49-4346-BF48-A8C2DBE187C2}"/>
              </a:ext>
            </a:extLst>
          </p:cNvPr>
          <p:cNvSpPr>
            <a:spLocks noGrp="1"/>
          </p:cNvSpPr>
          <p:nvPr>
            <p:ph type="title"/>
          </p:nvPr>
        </p:nvSpPr>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Preventative Services Covered in Full</a:t>
            </a:r>
          </a:p>
        </p:txBody>
      </p:sp>
      <p:sp>
        <p:nvSpPr>
          <p:cNvPr id="3" name="Content Placeholder 2">
            <a:extLst>
              <a:ext uri="{FF2B5EF4-FFF2-40B4-BE49-F238E27FC236}">
                <a16:creationId xmlns:a16="http://schemas.microsoft.com/office/drawing/2014/main" id="{C3CCBF1B-F094-41A7-92D0-9CC6AE1AE2F6}"/>
              </a:ext>
            </a:extLst>
          </p:cNvPr>
          <p:cNvSpPr>
            <a:spLocks noGrp="1"/>
          </p:cNvSpPr>
          <p:nvPr>
            <p:ph idx="1"/>
          </p:nvPr>
        </p:nvSpPr>
        <p:spPr>
          <a:xfrm>
            <a:off x="411340" y="1232043"/>
            <a:ext cx="8403295" cy="5452337"/>
          </a:xfrm>
        </p:spPr>
        <p:txBody>
          <a:bodyPr>
            <a:normAutofit fontScale="85000" lnSpcReduction="20000"/>
          </a:bodyPr>
          <a:lstStyle/>
          <a:p>
            <a:r>
              <a:rPr lang="en-US" sz="1900" dirty="0">
                <a:solidFill>
                  <a:schemeClr val="bg2">
                    <a:lumMod val="50000"/>
                  </a:schemeClr>
                </a:solidFill>
                <a:latin typeface="Arial" panose="020B0604020202020204" pitchFamily="34" charset="0"/>
                <a:cs typeface="Arial" panose="020B0604020202020204" pitchFamily="34" charset="0"/>
              </a:rPr>
              <a:t>Well child visits</a:t>
            </a:r>
          </a:p>
          <a:p>
            <a:pPr indent="0">
              <a:buNone/>
            </a:pPr>
            <a:endParaRPr lang="en-US" sz="1900" dirty="0">
              <a:solidFill>
                <a:schemeClr val="bg2">
                  <a:lumMod val="50000"/>
                </a:schemeClr>
              </a:solidFill>
              <a:latin typeface="Arial" panose="020B0604020202020204" pitchFamily="34" charset="0"/>
              <a:cs typeface="Arial" panose="020B0604020202020204" pitchFamily="34" charset="0"/>
            </a:endParaRPr>
          </a:p>
          <a:p>
            <a:r>
              <a:rPr lang="en-US" sz="1900" dirty="0">
                <a:solidFill>
                  <a:schemeClr val="bg2">
                    <a:lumMod val="50000"/>
                  </a:schemeClr>
                </a:solidFill>
                <a:latin typeface="Arial" panose="020B0604020202020204" pitchFamily="34" charset="0"/>
                <a:cs typeface="Arial" panose="020B0604020202020204" pitchFamily="34" charset="0"/>
              </a:rPr>
              <a:t>Adult routine physicals</a:t>
            </a:r>
          </a:p>
          <a:p>
            <a:pPr indent="0">
              <a:buNone/>
            </a:pPr>
            <a:endParaRPr lang="en-US" sz="1900" dirty="0">
              <a:solidFill>
                <a:schemeClr val="bg2">
                  <a:lumMod val="50000"/>
                </a:schemeClr>
              </a:solidFill>
              <a:latin typeface="Arial" panose="020B0604020202020204" pitchFamily="34" charset="0"/>
              <a:cs typeface="Arial" panose="020B0604020202020204" pitchFamily="34" charset="0"/>
            </a:endParaRPr>
          </a:p>
          <a:p>
            <a:r>
              <a:rPr lang="en-US" sz="1900" dirty="0">
                <a:solidFill>
                  <a:schemeClr val="bg2">
                    <a:lumMod val="50000"/>
                  </a:schemeClr>
                </a:solidFill>
                <a:latin typeface="Arial" panose="020B0604020202020204" pitchFamily="34" charset="0"/>
                <a:cs typeface="Arial" panose="020B0604020202020204" pitchFamily="34" charset="0"/>
              </a:rPr>
              <a:t>Adult immunizations</a:t>
            </a:r>
          </a:p>
          <a:p>
            <a:pPr indent="0">
              <a:buNone/>
            </a:pPr>
            <a:endParaRPr lang="en-US" sz="1900" dirty="0">
              <a:solidFill>
                <a:schemeClr val="bg2">
                  <a:lumMod val="50000"/>
                </a:schemeClr>
              </a:solidFill>
              <a:latin typeface="Arial" panose="020B0604020202020204" pitchFamily="34" charset="0"/>
              <a:cs typeface="Arial" panose="020B0604020202020204" pitchFamily="34" charset="0"/>
            </a:endParaRPr>
          </a:p>
          <a:p>
            <a:r>
              <a:rPr lang="en-US" sz="1900" dirty="0">
                <a:solidFill>
                  <a:schemeClr val="bg2">
                    <a:lumMod val="50000"/>
                  </a:schemeClr>
                </a:solidFill>
                <a:latin typeface="Arial" panose="020B0604020202020204" pitchFamily="34" charset="0"/>
                <a:cs typeface="Arial" panose="020B0604020202020204" pitchFamily="34" charset="0"/>
              </a:rPr>
              <a:t>Well-woman examinations</a:t>
            </a:r>
          </a:p>
          <a:p>
            <a:pPr indent="0">
              <a:buNone/>
            </a:pPr>
            <a:endParaRPr lang="en-US" sz="1900" dirty="0">
              <a:solidFill>
                <a:schemeClr val="bg2">
                  <a:lumMod val="50000"/>
                </a:schemeClr>
              </a:solidFill>
              <a:latin typeface="Arial" panose="020B0604020202020204" pitchFamily="34" charset="0"/>
              <a:cs typeface="Arial" panose="020B0604020202020204" pitchFamily="34" charset="0"/>
            </a:endParaRPr>
          </a:p>
          <a:p>
            <a:r>
              <a:rPr lang="en-US" sz="1900" dirty="0">
                <a:solidFill>
                  <a:schemeClr val="bg2">
                    <a:lumMod val="50000"/>
                  </a:schemeClr>
                </a:solidFill>
                <a:latin typeface="Arial" panose="020B0604020202020204" pitchFamily="34" charset="0"/>
                <a:cs typeface="Arial" panose="020B0604020202020204" pitchFamily="34" charset="0"/>
              </a:rPr>
              <a:t>Mammograms</a:t>
            </a:r>
          </a:p>
          <a:p>
            <a:pPr indent="0">
              <a:buNone/>
            </a:pPr>
            <a:endParaRPr lang="en-US" sz="1900" dirty="0">
              <a:solidFill>
                <a:schemeClr val="bg2">
                  <a:lumMod val="50000"/>
                </a:schemeClr>
              </a:solidFill>
              <a:latin typeface="Arial" panose="020B0604020202020204" pitchFamily="34" charset="0"/>
              <a:cs typeface="Arial" panose="020B0604020202020204" pitchFamily="34" charset="0"/>
            </a:endParaRPr>
          </a:p>
          <a:p>
            <a:r>
              <a:rPr lang="en-US" sz="1900" dirty="0">
                <a:solidFill>
                  <a:schemeClr val="bg2">
                    <a:lumMod val="50000"/>
                  </a:schemeClr>
                </a:solidFill>
                <a:latin typeface="Arial" panose="020B0604020202020204" pitchFamily="34" charset="0"/>
                <a:cs typeface="Arial" panose="020B0604020202020204" pitchFamily="34" charset="0"/>
              </a:rPr>
              <a:t>Preventive Screenings</a:t>
            </a:r>
          </a:p>
          <a:p>
            <a:pPr indent="0">
              <a:buNone/>
            </a:pPr>
            <a:endParaRPr lang="en-US" sz="1900" dirty="0">
              <a:solidFill>
                <a:schemeClr val="bg2">
                  <a:lumMod val="50000"/>
                </a:schemeClr>
              </a:solidFill>
              <a:latin typeface="Arial" panose="020B0604020202020204" pitchFamily="34" charset="0"/>
              <a:cs typeface="Arial" panose="020B0604020202020204" pitchFamily="34" charset="0"/>
            </a:endParaRPr>
          </a:p>
          <a:p>
            <a:r>
              <a:rPr lang="en-US" sz="1900" dirty="0">
                <a:solidFill>
                  <a:schemeClr val="bg2">
                    <a:lumMod val="50000"/>
                  </a:schemeClr>
                </a:solidFill>
                <a:latin typeface="Arial" panose="020B0604020202020204" pitchFamily="34" charset="0"/>
                <a:cs typeface="Arial" panose="020B0604020202020204" pitchFamily="34" charset="0"/>
              </a:rPr>
              <a:t>Flu shots</a:t>
            </a:r>
          </a:p>
          <a:p>
            <a:endParaRPr lang="en-US" sz="1900" dirty="0">
              <a:solidFill>
                <a:schemeClr val="bg2">
                  <a:lumMod val="50000"/>
                </a:schemeClr>
              </a:solidFill>
              <a:latin typeface="Arial" panose="020B0604020202020204" pitchFamily="34" charset="0"/>
              <a:cs typeface="Arial" panose="020B0604020202020204" pitchFamily="34" charset="0"/>
            </a:endParaRPr>
          </a:p>
          <a:p>
            <a:r>
              <a:rPr lang="en-US" sz="1900" dirty="0">
                <a:solidFill>
                  <a:schemeClr val="bg2">
                    <a:lumMod val="50000"/>
                  </a:schemeClr>
                </a:solidFill>
                <a:latin typeface="Arial" panose="020B0604020202020204" pitchFamily="34" charset="0"/>
                <a:cs typeface="Arial" panose="020B0604020202020204" pitchFamily="34" charset="0"/>
              </a:rPr>
              <a:t>Routine Colonoscopies </a:t>
            </a:r>
          </a:p>
          <a:p>
            <a:endParaRPr lang="en-US" sz="1800" dirty="0">
              <a:latin typeface="Arial" panose="020B0604020202020204" pitchFamily="34" charset="0"/>
              <a:cs typeface="Arial" panose="020B0604020202020204" pitchFamily="34" charset="0"/>
            </a:endParaRPr>
          </a:p>
          <a:p>
            <a:pPr indent="0">
              <a:buNone/>
            </a:pPr>
            <a:endParaRPr lang="en-US" sz="1800" dirty="0">
              <a:latin typeface="Arial" panose="020B0604020202020204" pitchFamily="34" charset="0"/>
              <a:cs typeface="Arial" panose="020B0604020202020204" pitchFamily="34" charset="0"/>
            </a:endParaRPr>
          </a:p>
          <a:p>
            <a:pPr indent="0" algn="ctr">
              <a:buNone/>
            </a:pPr>
            <a:endParaRPr lang="en-US" sz="1200" dirty="0">
              <a:latin typeface="Arial" panose="020B0604020202020204" pitchFamily="34" charset="0"/>
              <a:cs typeface="Arial" panose="020B0604020202020204" pitchFamily="34" charset="0"/>
            </a:endParaRPr>
          </a:p>
          <a:p>
            <a:pPr indent="0" algn="ctr">
              <a:buNone/>
            </a:pPr>
            <a:r>
              <a:rPr lang="en-US" sz="1200" dirty="0">
                <a:latin typeface="Arial" panose="020B0604020202020204" pitchFamily="34" charset="0"/>
                <a:cs typeface="Arial" panose="020B0604020202020204" pitchFamily="34" charset="0"/>
              </a:rPr>
              <a:t>*Please refer to your plan benefit summaries for a complete list of services </a:t>
            </a:r>
          </a:p>
          <a:p>
            <a:pPr indent="0" algn="ctr">
              <a:buNone/>
            </a:pPr>
            <a:r>
              <a:rPr lang="en-US" sz="1200" dirty="0">
                <a:latin typeface="Arial" panose="020B0604020202020204" pitchFamily="34" charset="0"/>
                <a:cs typeface="Arial" panose="020B0604020202020204" pitchFamily="34" charset="0"/>
              </a:rPr>
              <a:t>that are covered in full*</a:t>
            </a:r>
          </a:p>
          <a:p>
            <a:endParaRPr lang="en-US" sz="1800" dirty="0"/>
          </a:p>
          <a:p>
            <a:endParaRPr lang="en-US" sz="1800" dirty="0"/>
          </a:p>
        </p:txBody>
      </p:sp>
      <p:sp>
        <p:nvSpPr>
          <p:cNvPr id="4" name="Slide Number Placeholder 3">
            <a:extLst>
              <a:ext uri="{FF2B5EF4-FFF2-40B4-BE49-F238E27FC236}">
                <a16:creationId xmlns:a16="http://schemas.microsoft.com/office/drawing/2014/main" id="{0B3802D2-8424-4648-B329-30771F20AAED}"/>
              </a:ext>
            </a:extLst>
          </p:cNvPr>
          <p:cNvSpPr>
            <a:spLocks noGrp="1"/>
          </p:cNvSpPr>
          <p:nvPr>
            <p:ph type="sldNum" sz="quarter" idx="4"/>
          </p:nvPr>
        </p:nvSpPr>
        <p:spPr/>
        <p:txBody>
          <a:bodyPr/>
          <a:lstStyle/>
          <a:p>
            <a:fld id="{394606BD-0334-E646-A4C0-36CF658FFFDB}" type="slidenum">
              <a:rPr lang="en-US" smtClean="0"/>
              <a:pPr/>
              <a:t>4</a:t>
            </a:fld>
            <a:endParaRPr lang="en-US" sz="1100" dirty="0"/>
          </a:p>
        </p:txBody>
      </p:sp>
      <p:pic>
        <p:nvPicPr>
          <p:cNvPr id="6" name="Picture 5">
            <a:extLst>
              <a:ext uri="{FF2B5EF4-FFF2-40B4-BE49-F238E27FC236}">
                <a16:creationId xmlns:a16="http://schemas.microsoft.com/office/drawing/2014/main" id="{91688D9A-845A-48C6-A483-E6FEEDCB99B8}"/>
              </a:ext>
            </a:extLst>
          </p:cNvPr>
          <p:cNvPicPr>
            <a:picLocks noChangeAspect="1"/>
          </p:cNvPicPr>
          <p:nvPr/>
        </p:nvPicPr>
        <p:blipFill>
          <a:blip r:embed="rId4"/>
          <a:stretch>
            <a:fillRect/>
          </a:stretch>
        </p:blipFill>
        <p:spPr>
          <a:xfrm>
            <a:off x="6760811" y="1718841"/>
            <a:ext cx="1664709" cy="2418327"/>
          </a:xfrm>
          <a:prstGeom prst="rect">
            <a:avLst/>
          </a:prstGeom>
        </p:spPr>
      </p:pic>
      <p:pic>
        <p:nvPicPr>
          <p:cNvPr id="8" name="Picture 7">
            <a:extLst>
              <a:ext uri="{FF2B5EF4-FFF2-40B4-BE49-F238E27FC236}">
                <a16:creationId xmlns:a16="http://schemas.microsoft.com/office/drawing/2014/main" id="{B898F1CE-FECD-451C-97DF-CF528BE1A897}"/>
              </a:ext>
            </a:extLst>
          </p:cNvPr>
          <p:cNvPicPr>
            <a:picLocks noChangeAspect="1"/>
          </p:cNvPicPr>
          <p:nvPr/>
        </p:nvPicPr>
        <p:blipFill>
          <a:blip r:embed="rId5"/>
          <a:stretch>
            <a:fillRect/>
          </a:stretch>
        </p:blipFill>
        <p:spPr>
          <a:xfrm>
            <a:off x="4612987" y="1770267"/>
            <a:ext cx="1824903" cy="2309810"/>
          </a:xfrm>
          <a:prstGeom prst="rect">
            <a:avLst/>
          </a:prstGeom>
        </p:spPr>
      </p:pic>
      <p:pic>
        <p:nvPicPr>
          <p:cNvPr id="7" name="Audio 6">
            <a:hlinkClick r:id="" action="ppaction://media"/>
            <a:extLst>
              <a:ext uri="{FF2B5EF4-FFF2-40B4-BE49-F238E27FC236}">
                <a16:creationId xmlns:a16="http://schemas.microsoft.com/office/drawing/2014/main" id="{1EC7F00B-BFD6-48D7-8DE3-66E7F5008A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32986406"/>
      </p:ext>
    </p:extLst>
  </p:cSld>
  <p:clrMapOvr>
    <a:masterClrMapping/>
  </p:clrMapOvr>
  <mc:AlternateContent xmlns:mc="http://schemas.openxmlformats.org/markup-compatibility/2006" xmlns:p14="http://schemas.microsoft.com/office/powerpoint/2010/main">
    <mc:Choice Requires="p14">
      <p:transition spd="slow" p14:dur="2000" advTm="28475"/>
    </mc:Choice>
    <mc:Fallback xmlns="">
      <p:transition spd="slow" advTm="28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B3A47C-B898-45C7-A361-F151B7B6D2B3}"/>
              </a:ext>
            </a:extLst>
          </p:cNvPr>
          <p:cNvSpPr/>
          <p:nvPr/>
        </p:nvSpPr>
        <p:spPr>
          <a:xfrm>
            <a:off x="0" y="1976187"/>
            <a:ext cx="9144000" cy="3429000"/>
          </a:xfrm>
          <a:prstGeom prst="rect">
            <a:avLst/>
          </a:prstGeom>
          <a:solidFill>
            <a:srgbClr val="007D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pic>
        <p:nvPicPr>
          <p:cNvPr id="12" name="Picture 2" descr="Image result for remote patient monitoring with doctor">
            <a:extLst>
              <a:ext uri="{FF2B5EF4-FFF2-40B4-BE49-F238E27FC236}">
                <a16:creationId xmlns:a16="http://schemas.microsoft.com/office/drawing/2014/main" id="{DFD190A8-5B17-4168-8433-B425A0744F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656"/>
          <a:stretch/>
        </p:blipFill>
        <p:spPr bwMode="auto">
          <a:xfrm>
            <a:off x="3434316" y="2102978"/>
            <a:ext cx="5709684" cy="31754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C2901D-DC8B-9049-A05F-F03FBACBC37B}"/>
              </a:ext>
            </a:extLst>
          </p:cNvPr>
          <p:cNvSpPr>
            <a:spLocks noGrp="1"/>
          </p:cNvSpPr>
          <p:nvPr>
            <p:ph type="title"/>
          </p:nvPr>
        </p:nvSpPr>
        <p:spPr>
          <a:xfrm>
            <a:off x="458231" y="1131542"/>
            <a:ext cx="5536587" cy="397370"/>
          </a:xfrm>
        </p:spPr>
        <p:txBody>
          <a:bodyPr/>
          <a:lstStyle/>
          <a:p>
            <a:r>
              <a:rPr lang="en-US" dirty="0"/>
              <a:t>Telemedicine powered by MDLIVE*</a:t>
            </a:r>
          </a:p>
        </p:txBody>
      </p:sp>
      <p:sp>
        <p:nvSpPr>
          <p:cNvPr id="4" name="Slide Number Placeholder 3">
            <a:extLst>
              <a:ext uri="{FF2B5EF4-FFF2-40B4-BE49-F238E27FC236}">
                <a16:creationId xmlns:a16="http://schemas.microsoft.com/office/drawing/2014/main" id="{54E57539-47BA-444E-82FE-68F96A36BA0B}"/>
              </a:ext>
            </a:extLst>
          </p:cNvPr>
          <p:cNvSpPr>
            <a:spLocks noGrp="1"/>
          </p:cNvSpPr>
          <p:nvPr>
            <p:ph type="sldNum" sz="quarter" idx="4"/>
          </p:nvPr>
        </p:nvSpPr>
        <p:spPr/>
        <p:txBody>
          <a:bodyPr/>
          <a:lstStyle/>
          <a:p>
            <a:fld id="{394606BD-0334-E646-A4C0-36CF658FFFDB}" type="slidenum">
              <a:rPr lang="en-US" smtClean="0"/>
              <a:pPr/>
              <a:t>5</a:t>
            </a:fld>
            <a:endParaRPr lang="en-US" sz="900" dirty="0"/>
          </a:p>
        </p:txBody>
      </p:sp>
      <p:pic>
        <p:nvPicPr>
          <p:cNvPr id="2050" name="Picture 2" descr="Image result for remote patient monitoring with doctor">
            <a:extLst>
              <a:ext uri="{FF2B5EF4-FFF2-40B4-BE49-F238E27FC236}">
                <a16:creationId xmlns:a16="http://schemas.microsoft.com/office/drawing/2014/main" id="{6E48CCB6-FC4C-4602-ACCD-2021B5D921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89" b="16656"/>
          <a:stretch/>
        </p:blipFill>
        <p:spPr bwMode="auto">
          <a:xfrm>
            <a:off x="-1" y="2108033"/>
            <a:ext cx="5430577" cy="317541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CC36FFB7-8D47-45AD-96BD-E59F29CC0F03}"/>
              </a:ext>
            </a:extLst>
          </p:cNvPr>
          <p:cNvSpPr/>
          <p:nvPr/>
        </p:nvSpPr>
        <p:spPr>
          <a:xfrm>
            <a:off x="4066954" y="1778414"/>
            <a:ext cx="4856424" cy="39099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4" name="Content Placeholder 1">
            <a:extLst>
              <a:ext uri="{FF2B5EF4-FFF2-40B4-BE49-F238E27FC236}">
                <a16:creationId xmlns:a16="http://schemas.microsoft.com/office/drawing/2014/main" id="{AB21B166-1522-4C8F-875A-98F336EC8393}"/>
              </a:ext>
            </a:extLst>
          </p:cNvPr>
          <p:cNvSpPr txBox="1">
            <a:spLocks/>
          </p:cNvSpPr>
          <p:nvPr/>
        </p:nvSpPr>
        <p:spPr>
          <a:xfrm>
            <a:off x="4290238" y="1994516"/>
            <a:ext cx="4481627" cy="112747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900"/>
              </a:spcAft>
              <a:buNone/>
            </a:pPr>
            <a:r>
              <a:rPr lang="en-US" sz="1050" b="1" dirty="0">
                <a:solidFill>
                  <a:srgbClr val="005373"/>
                </a:solidFill>
              </a:rPr>
              <a:t>When to Use Telemedicine Benefits</a:t>
            </a:r>
          </a:p>
          <a:p>
            <a:pPr marL="214313" indent="-126206">
              <a:buFont typeface="Arial" panose="020B0604020202020204" pitchFamily="34" charset="0"/>
              <a:buChar char="•"/>
            </a:pPr>
            <a:r>
              <a:rPr lang="en-US" sz="900" dirty="0"/>
              <a:t>If your primary care doctor is not available</a:t>
            </a:r>
          </a:p>
          <a:p>
            <a:pPr marL="214313" indent="-126206">
              <a:buFont typeface="Arial" panose="020B0604020202020204" pitchFamily="34" charset="0"/>
              <a:buChar char="•"/>
            </a:pPr>
            <a:r>
              <a:rPr lang="en-US" sz="900" dirty="0"/>
              <a:t>Instead of going to the ER or an urgent care center (for a non-emergency medical issue)</a:t>
            </a:r>
          </a:p>
          <a:p>
            <a:pPr marL="214313" indent="-126206">
              <a:buFont typeface="Arial" panose="020B0604020202020204" pitchFamily="34" charset="0"/>
              <a:buChar char="•"/>
            </a:pPr>
            <a:r>
              <a:rPr lang="en-US" sz="900" dirty="0"/>
              <a:t>Traveling and in need of medical care</a:t>
            </a:r>
          </a:p>
          <a:p>
            <a:pPr marL="214313" indent="-126206">
              <a:buFont typeface="Arial" panose="020B0604020202020204" pitchFamily="34" charset="0"/>
              <a:buChar char="•"/>
            </a:pPr>
            <a:r>
              <a:rPr lang="en-US" sz="900" dirty="0"/>
              <a:t>After registering your account at MDLIVE, the cost will appear after selecting to see a provider – MDLIVE will know what to charge based on your plan </a:t>
            </a:r>
          </a:p>
          <a:p>
            <a:pPr marL="214313" indent="-214313">
              <a:buFont typeface="Arial" panose="020B0604020202020204" pitchFamily="34" charset="0"/>
              <a:buChar char="•"/>
            </a:pPr>
            <a:endParaRPr lang="en-US" sz="900" dirty="0"/>
          </a:p>
        </p:txBody>
      </p:sp>
      <p:sp>
        <p:nvSpPr>
          <p:cNvPr id="16" name="Content Placeholder 1">
            <a:extLst>
              <a:ext uri="{FF2B5EF4-FFF2-40B4-BE49-F238E27FC236}">
                <a16:creationId xmlns:a16="http://schemas.microsoft.com/office/drawing/2014/main" id="{80A69EFF-28E4-43F7-803D-505F35EDF65B}"/>
              </a:ext>
            </a:extLst>
          </p:cNvPr>
          <p:cNvSpPr txBox="1">
            <a:spLocks/>
          </p:cNvSpPr>
          <p:nvPr/>
        </p:nvSpPr>
        <p:spPr>
          <a:xfrm>
            <a:off x="4557627" y="3477654"/>
            <a:ext cx="3893110" cy="258361"/>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50" b="1" dirty="0">
                <a:solidFill>
                  <a:srgbClr val="005373"/>
                </a:solidFill>
              </a:rPr>
              <a:t>Common Conditions Treated Include:</a:t>
            </a:r>
          </a:p>
        </p:txBody>
      </p:sp>
      <p:sp>
        <p:nvSpPr>
          <p:cNvPr id="17" name="Content Placeholder 1">
            <a:extLst>
              <a:ext uri="{FF2B5EF4-FFF2-40B4-BE49-F238E27FC236}">
                <a16:creationId xmlns:a16="http://schemas.microsoft.com/office/drawing/2014/main" id="{41BFF446-CC03-4E53-8410-2F27AD619C13}"/>
              </a:ext>
            </a:extLst>
          </p:cNvPr>
          <p:cNvSpPr txBox="1">
            <a:spLocks/>
          </p:cNvSpPr>
          <p:nvPr/>
        </p:nvSpPr>
        <p:spPr>
          <a:xfrm>
            <a:off x="4455533" y="3741070"/>
            <a:ext cx="1852232" cy="112747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50" dirty="0">
                <a:solidFill>
                  <a:srgbClr val="007DC5"/>
                </a:solidFill>
              </a:rPr>
              <a:t>Non-Emergency Medical Telemedicine</a:t>
            </a:r>
          </a:p>
          <a:p>
            <a:pPr marL="127397" indent="-126206">
              <a:spcAft>
                <a:spcPts val="300"/>
              </a:spcAft>
              <a:buFont typeface="Arial" panose="020B0604020202020204" pitchFamily="34" charset="0"/>
              <a:buChar char="•"/>
            </a:pPr>
            <a:r>
              <a:rPr lang="en-US" sz="900" dirty="0"/>
              <a:t>Allergies</a:t>
            </a:r>
          </a:p>
          <a:p>
            <a:pPr marL="127397" indent="-126206">
              <a:spcAft>
                <a:spcPts val="300"/>
              </a:spcAft>
              <a:buFont typeface="Arial" panose="020B0604020202020204" pitchFamily="34" charset="0"/>
              <a:buChar char="•"/>
            </a:pPr>
            <a:r>
              <a:rPr lang="en-US" sz="900" dirty="0"/>
              <a:t>Asthma</a:t>
            </a:r>
          </a:p>
          <a:p>
            <a:pPr marL="127397" indent="-126206">
              <a:spcAft>
                <a:spcPts val="300"/>
              </a:spcAft>
              <a:buFont typeface="Arial" panose="020B0604020202020204" pitchFamily="34" charset="0"/>
              <a:buChar char="•"/>
            </a:pPr>
            <a:r>
              <a:rPr lang="en-US" sz="900" dirty="0"/>
              <a:t>Cold &amp; Flu</a:t>
            </a:r>
          </a:p>
          <a:p>
            <a:pPr marL="127397" indent="-126206">
              <a:spcAft>
                <a:spcPts val="300"/>
              </a:spcAft>
              <a:buFont typeface="Arial" panose="020B0604020202020204" pitchFamily="34" charset="0"/>
              <a:buChar char="•"/>
            </a:pPr>
            <a:r>
              <a:rPr lang="en-US" sz="900" dirty="0"/>
              <a:t>Constipation</a:t>
            </a:r>
          </a:p>
          <a:p>
            <a:pPr marL="127397" indent="-126206">
              <a:spcAft>
                <a:spcPts val="300"/>
              </a:spcAft>
              <a:buFont typeface="Arial" panose="020B0604020202020204" pitchFamily="34" charset="0"/>
              <a:buChar char="•"/>
            </a:pPr>
            <a:r>
              <a:rPr lang="en-US" sz="900" dirty="0"/>
              <a:t>Diarrhea</a:t>
            </a:r>
          </a:p>
          <a:p>
            <a:pPr marL="127397" indent="-126206">
              <a:spcAft>
                <a:spcPts val="300"/>
              </a:spcAft>
              <a:buFont typeface="Arial" panose="020B0604020202020204" pitchFamily="34" charset="0"/>
              <a:buChar char="•"/>
            </a:pPr>
            <a:r>
              <a:rPr lang="en-US" sz="900" dirty="0"/>
              <a:t>Fever</a:t>
            </a:r>
          </a:p>
        </p:txBody>
      </p:sp>
      <p:sp>
        <p:nvSpPr>
          <p:cNvPr id="19" name="Content Placeholder 1">
            <a:extLst>
              <a:ext uri="{FF2B5EF4-FFF2-40B4-BE49-F238E27FC236}">
                <a16:creationId xmlns:a16="http://schemas.microsoft.com/office/drawing/2014/main" id="{CD6618F8-8E2F-4A06-B32B-9C15FD22A7A6}"/>
              </a:ext>
            </a:extLst>
          </p:cNvPr>
          <p:cNvSpPr txBox="1">
            <a:spLocks/>
          </p:cNvSpPr>
          <p:nvPr/>
        </p:nvSpPr>
        <p:spPr>
          <a:xfrm>
            <a:off x="5385800" y="4119083"/>
            <a:ext cx="1852232" cy="112747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7397" indent="-126206">
              <a:spcAft>
                <a:spcPts val="300"/>
              </a:spcAft>
              <a:buFont typeface="Arial" panose="020B0604020202020204" pitchFamily="34" charset="0"/>
              <a:buChar char="•"/>
            </a:pPr>
            <a:r>
              <a:rPr lang="en-US" sz="900" dirty="0"/>
              <a:t>Headache</a:t>
            </a:r>
          </a:p>
          <a:p>
            <a:pPr marL="127397" indent="-126206">
              <a:spcAft>
                <a:spcPts val="300"/>
              </a:spcAft>
              <a:buFont typeface="Arial" panose="020B0604020202020204" pitchFamily="34" charset="0"/>
              <a:buChar char="•"/>
            </a:pPr>
            <a:r>
              <a:rPr lang="en-US" sz="900" dirty="0"/>
              <a:t>Insect Bites</a:t>
            </a:r>
          </a:p>
          <a:p>
            <a:pPr marL="127397" indent="-126206">
              <a:spcAft>
                <a:spcPts val="300"/>
              </a:spcAft>
              <a:buFont typeface="Arial" panose="020B0604020202020204" pitchFamily="34" charset="0"/>
              <a:buChar char="•"/>
            </a:pPr>
            <a:r>
              <a:rPr lang="en-US" sz="900" dirty="0"/>
              <a:t>Joint Aches</a:t>
            </a:r>
          </a:p>
          <a:p>
            <a:pPr marL="127397" indent="-126206">
              <a:spcAft>
                <a:spcPts val="300"/>
              </a:spcAft>
              <a:buFont typeface="Arial" panose="020B0604020202020204" pitchFamily="34" charset="0"/>
              <a:buChar char="•"/>
            </a:pPr>
            <a:r>
              <a:rPr lang="en-US" sz="900" dirty="0"/>
              <a:t>Nausea</a:t>
            </a:r>
          </a:p>
          <a:p>
            <a:pPr marL="127397" indent="-126206">
              <a:spcAft>
                <a:spcPts val="300"/>
              </a:spcAft>
              <a:buFont typeface="Arial" panose="020B0604020202020204" pitchFamily="34" charset="0"/>
              <a:buChar char="•"/>
            </a:pPr>
            <a:r>
              <a:rPr lang="en-US" sz="900" dirty="0"/>
              <a:t>Pink Eye</a:t>
            </a:r>
          </a:p>
          <a:p>
            <a:pPr marL="127397" indent="-126206">
              <a:spcAft>
                <a:spcPts val="300"/>
              </a:spcAft>
              <a:buFont typeface="Arial" panose="020B0604020202020204" pitchFamily="34" charset="0"/>
              <a:buChar char="•"/>
            </a:pPr>
            <a:r>
              <a:rPr lang="en-US" sz="900" dirty="0"/>
              <a:t>Rashes</a:t>
            </a:r>
          </a:p>
        </p:txBody>
      </p:sp>
      <p:sp>
        <p:nvSpPr>
          <p:cNvPr id="20" name="Content Placeholder 1">
            <a:extLst>
              <a:ext uri="{FF2B5EF4-FFF2-40B4-BE49-F238E27FC236}">
                <a16:creationId xmlns:a16="http://schemas.microsoft.com/office/drawing/2014/main" id="{9D6ACF04-2227-46BB-9750-9AC1EC7B44F5}"/>
              </a:ext>
            </a:extLst>
          </p:cNvPr>
          <p:cNvSpPr txBox="1">
            <a:spLocks/>
          </p:cNvSpPr>
          <p:nvPr/>
        </p:nvSpPr>
        <p:spPr>
          <a:xfrm>
            <a:off x="6627415" y="3741070"/>
            <a:ext cx="1852232" cy="112747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50" dirty="0">
                <a:solidFill>
                  <a:srgbClr val="007DC5"/>
                </a:solidFill>
              </a:rPr>
              <a:t>Behavioral Health Telemedicine</a:t>
            </a:r>
          </a:p>
          <a:p>
            <a:pPr marL="127397" indent="-126206">
              <a:spcAft>
                <a:spcPts val="300"/>
              </a:spcAft>
              <a:buFont typeface="Arial" panose="020B0604020202020204" pitchFamily="34" charset="0"/>
              <a:buChar char="•"/>
            </a:pPr>
            <a:r>
              <a:rPr lang="en-US" sz="900" dirty="0"/>
              <a:t>Addictions</a:t>
            </a:r>
          </a:p>
          <a:p>
            <a:pPr marL="127397" indent="-126206">
              <a:spcAft>
                <a:spcPts val="300"/>
              </a:spcAft>
              <a:buFont typeface="Arial" panose="020B0604020202020204" pitchFamily="34" charset="0"/>
              <a:buChar char="•"/>
            </a:pPr>
            <a:r>
              <a:rPr lang="en-US" sz="900" dirty="0"/>
              <a:t>Anxiety</a:t>
            </a:r>
          </a:p>
          <a:p>
            <a:pPr marL="127397" indent="-126206">
              <a:spcAft>
                <a:spcPts val="300"/>
              </a:spcAft>
              <a:buFont typeface="Arial" panose="020B0604020202020204" pitchFamily="34" charset="0"/>
              <a:buChar char="•"/>
            </a:pPr>
            <a:r>
              <a:rPr lang="en-US" sz="900" dirty="0"/>
              <a:t>Bipolar</a:t>
            </a:r>
            <a:br>
              <a:rPr lang="en-US" sz="900" dirty="0"/>
            </a:br>
            <a:r>
              <a:rPr lang="en-US" sz="900" dirty="0"/>
              <a:t>Disorders</a:t>
            </a:r>
          </a:p>
          <a:p>
            <a:pPr marL="127397" indent="-126206">
              <a:spcAft>
                <a:spcPts val="300"/>
              </a:spcAft>
              <a:buFont typeface="Arial" panose="020B0604020202020204" pitchFamily="34" charset="0"/>
              <a:buChar char="•"/>
            </a:pPr>
            <a:r>
              <a:rPr lang="en-US" sz="900" dirty="0"/>
              <a:t>Depression</a:t>
            </a:r>
          </a:p>
          <a:p>
            <a:pPr marL="127397" indent="-126206">
              <a:spcAft>
                <a:spcPts val="300"/>
              </a:spcAft>
              <a:buFont typeface="Arial" panose="020B0604020202020204" pitchFamily="34" charset="0"/>
              <a:buChar char="•"/>
            </a:pPr>
            <a:r>
              <a:rPr lang="en-US" sz="900" dirty="0"/>
              <a:t>Eating</a:t>
            </a:r>
            <a:br>
              <a:rPr lang="en-US" sz="900" dirty="0"/>
            </a:br>
            <a:r>
              <a:rPr lang="en-US" sz="900" dirty="0"/>
              <a:t>Disorders</a:t>
            </a:r>
          </a:p>
        </p:txBody>
      </p:sp>
      <p:sp>
        <p:nvSpPr>
          <p:cNvPr id="21" name="Content Placeholder 1">
            <a:extLst>
              <a:ext uri="{FF2B5EF4-FFF2-40B4-BE49-F238E27FC236}">
                <a16:creationId xmlns:a16="http://schemas.microsoft.com/office/drawing/2014/main" id="{2E3A61EB-2B6C-4048-B53E-AF02AAB3C680}"/>
              </a:ext>
            </a:extLst>
          </p:cNvPr>
          <p:cNvSpPr txBox="1">
            <a:spLocks/>
          </p:cNvSpPr>
          <p:nvPr/>
        </p:nvSpPr>
        <p:spPr>
          <a:xfrm>
            <a:off x="7557682" y="4119083"/>
            <a:ext cx="1852232" cy="112747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6206" indent="-126206">
              <a:spcAft>
                <a:spcPts val="300"/>
              </a:spcAft>
              <a:buFont typeface="Arial" panose="020B0604020202020204" pitchFamily="34" charset="0"/>
              <a:buChar char="•"/>
            </a:pPr>
            <a:r>
              <a:rPr lang="en-US" sz="900" dirty="0"/>
              <a:t>LGBTQ Support</a:t>
            </a:r>
          </a:p>
          <a:p>
            <a:pPr marL="126206" indent="-126206">
              <a:spcAft>
                <a:spcPts val="300"/>
              </a:spcAft>
              <a:buFont typeface="Arial" panose="020B0604020202020204" pitchFamily="34" charset="0"/>
              <a:buChar char="•"/>
            </a:pPr>
            <a:r>
              <a:rPr lang="en-US" sz="900" dirty="0"/>
              <a:t>Grief &amp; Loss</a:t>
            </a:r>
          </a:p>
          <a:p>
            <a:pPr marL="126206" indent="-126206">
              <a:spcAft>
                <a:spcPts val="300"/>
              </a:spcAft>
              <a:buFont typeface="Arial" panose="020B0604020202020204" pitchFamily="34" charset="0"/>
              <a:buChar char="•"/>
            </a:pPr>
            <a:r>
              <a:rPr lang="en-US" sz="900" dirty="0"/>
              <a:t>Men’s Issues</a:t>
            </a:r>
          </a:p>
          <a:p>
            <a:pPr marL="126206" indent="-126206">
              <a:spcAft>
                <a:spcPts val="300"/>
              </a:spcAft>
              <a:buFont typeface="Arial" panose="020B0604020202020204" pitchFamily="34" charset="0"/>
              <a:buChar char="•"/>
            </a:pPr>
            <a:r>
              <a:rPr lang="en-US" sz="900" dirty="0"/>
              <a:t>Panic Disorders</a:t>
            </a:r>
          </a:p>
          <a:p>
            <a:pPr marL="126206" indent="-126206">
              <a:spcAft>
                <a:spcPts val="300"/>
              </a:spcAft>
              <a:buFont typeface="Arial" panose="020B0604020202020204" pitchFamily="34" charset="0"/>
              <a:buChar char="•"/>
            </a:pPr>
            <a:r>
              <a:rPr lang="en-US" sz="900" dirty="0"/>
              <a:t>Stress</a:t>
            </a:r>
          </a:p>
          <a:p>
            <a:pPr marL="126206" indent="-126206">
              <a:spcAft>
                <a:spcPts val="300"/>
              </a:spcAft>
              <a:buFont typeface="Arial" panose="020B0604020202020204" pitchFamily="34" charset="0"/>
              <a:buChar char="•"/>
            </a:pPr>
            <a:r>
              <a:rPr lang="en-US" sz="900" dirty="0"/>
              <a:t>Trauma &amp; PTSD</a:t>
            </a:r>
          </a:p>
          <a:p>
            <a:pPr marL="126206" indent="-126206">
              <a:spcAft>
                <a:spcPts val="300"/>
              </a:spcAft>
              <a:buFont typeface="Arial" panose="020B0604020202020204" pitchFamily="34" charset="0"/>
              <a:buChar char="•"/>
            </a:pPr>
            <a:r>
              <a:rPr lang="en-US" sz="900" dirty="0"/>
              <a:t>Women’s</a:t>
            </a:r>
            <a:br>
              <a:rPr lang="en-US" sz="900" dirty="0"/>
            </a:br>
            <a:r>
              <a:rPr lang="en-US" sz="900" dirty="0"/>
              <a:t>Issues</a:t>
            </a:r>
          </a:p>
        </p:txBody>
      </p:sp>
      <p:sp>
        <p:nvSpPr>
          <p:cNvPr id="3" name="TextBox 2">
            <a:extLst>
              <a:ext uri="{FF2B5EF4-FFF2-40B4-BE49-F238E27FC236}">
                <a16:creationId xmlns:a16="http://schemas.microsoft.com/office/drawing/2014/main" id="{45525C32-CEEB-472D-A1C8-8D373600B703}"/>
              </a:ext>
            </a:extLst>
          </p:cNvPr>
          <p:cNvSpPr txBox="1"/>
          <p:nvPr/>
        </p:nvSpPr>
        <p:spPr>
          <a:xfrm>
            <a:off x="7134651" y="5726084"/>
            <a:ext cx="1872761" cy="230832"/>
          </a:xfrm>
          <a:prstGeom prst="rect">
            <a:avLst/>
          </a:prstGeom>
          <a:noFill/>
        </p:spPr>
        <p:txBody>
          <a:bodyPr wrap="square" rtlCol="0">
            <a:spAutoFit/>
          </a:bodyPr>
          <a:lstStyle/>
          <a:p>
            <a:pPr>
              <a:spcBef>
                <a:spcPts val="450"/>
              </a:spcBef>
              <a:buClr>
                <a:srgbClr val="073F5E"/>
              </a:buClr>
            </a:pPr>
            <a:r>
              <a:rPr lang="en-US" sz="900" dirty="0">
                <a:latin typeface="Tahoma"/>
                <a:cs typeface="Tahoma"/>
              </a:rPr>
              <a:t>*Availability varies per group</a:t>
            </a:r>
          </a:p>
        </p:txBody>
      </p:sp>
      <p:sp>
        <p:nvSpPr>
          <p:cNvPr id="15" name="Subtitle 5">
            <a:extLst>
              <a:ext uri="{FF2B5EF4-FFF2-40B4-BE49-F238E27FC236}">
                <a16:creationId xmlns:a16="http://schemas.microsoft.com/office/drawing/2014/main" id="{81A0DF7E-EA27-48C7-8E6C-18C21A776123}"/>
              </a:ext>
            </a:extLst>
          </p:cNvPr>
          <p:cNvSpPr txBox="1">
            <a:spLocks/>
          </p:cNvSpPr>
          <p:nvPr/>
        </p:nvSpPr>
        <p:spPr>
          <a:xfrm>
            <a:off x="1537680" y="5410243"/>
            <a:ext cx="2752558" cy="31904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dirty="0"/>
              <a:t>Audio Call In: 1-855-852-7677</a:t>
            </a:r>
            <a:br>
              <a:rPr lang="en-US" sz="1500" dirty="0"/>
            </a:br>
            <a:r>
              <a:rPr lang="en-US" sz="1500" dirty="0"/>
              <a:t>Access Code: 2384263</a:t>
            </a:r>
          </a:p>
        </p:txBody>
      </p:sp>
      <p:pic>
        <p:nvPicPr>
          <p:cNvPr id="7" name="Audio 6">
            <a:hlinkClick r:id="" action="ppaction://media"/>
            <a:extLst>
              <a:ext uri="{FF2B5EF4-FFF2-40B4-BE49-F238E27FC236}">
                <a16:creationId xmlns:a16="http://schemas.microsoft.com/office/drawing/2014/main" id="{EE58893B-8C78-4E7E-957F-BF50CE74E0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68990455"/>
      </p:ext>
    </p:extLst>
  </p:cSld>
  <p:clrMapOvr>
    <a:masterClrMapping/>
  </p:clrMapOvr>
  <mc:AlternateContent xmlns:mc="http://schemas.openxmlformats.org/markup-compatibility/2006" xmlns:p14="http://schemas.microsoft.com/office/powerpoint/2010/main">
    <mc:Choice Requires="p14">
      <p:transition spd="slow" p14:dur="2000" advTm="72572"/>
    </mc:Choice>
    <mc:Fallback xmlns="">
      <p:transition spd="slow" advTm="72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6C0679-E73D-4177-9BA8-2B685A6EE4DE}"/>
              </a:ext>
            </a:extLst>
          </p:cNvPr>
          <p:cNvSpPr/>
          <p:nvPr/>
        </p:nvSpPr>
        <p:spPr>
          <a:xfrm>
            <a:off x="879623" y="1901359"/>
            <a:ext cx="7689842" cy="748923"/>
          </a:xfrm>
          <a:prstGeom prst="rect">
            <a:avLst/>
          </a:prstGeom>
          <a:solidFill>
            <a:srgbClr val="BCDA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2" name="Title 1">
            <a:extLst>
              <a:ext uri="{FF2B5EF4-FFF2-40B4-BE49-F238E27FC236}">
                <a16:creationId xmlns:a16="http://schemas.microsoft.com/office/drawing/2014/main" id="{98C2901D-DC8B-9049-A05F-F03FBACBC37B}"/>
              </a:ext>
            </a:extLst>
          </p:cNvPr>
          <p:cNvSpPr>
            <a:spLocks noGrp="1"/>
          </p:cNvSpPr>
          <p:nvPr>
            <p:ph type="title"/>
          </p:nvPr>
        </p:nvSpPr>
        <p:spPr>
          <a:xfrm>
            <a:off x="458231" y="1131542"/>
            <a:ext cx="5536587" cy="397370"/>
          </a:xfrm>
        </p:spPr>
        <p:txBody>
          <a:bodyPr/>
          <a:lstStyle/>
          <a:p>
            <a:r>
              <a:rPr lang="en-US" dirty="0"/>
              <a:t>Telemedicine - Setup to Get Started*</a:t>
            </a:r>
          </a:p>
        </p:txBody>
      </p:sp>
      <p:sp>
        <p:nvSpPr>
          <p:cNvPr id="4" name="Slide Number Placeholder 3">
            <a:extLst>
              <a:ext uri="{FF2B5EF4-FFF2-40B4-BE49-F238E27FC236}">
                <a16:creationId xmlns:a16="http://schemas.microsoft.com/office/drawing/2014/main" id="{54E57539-47BA-444E-82FE-68F96A36BA0B}"/>
              </a:ext>
            </a:extLst>
          </p:cNvPr>
          <p:cNvSpPr>
            <a:spLocks noGrp="1"/>
          </p:cNvSpPr>
          <p:nvPr>
            <p:ph type="sldNum" sz="quarter" idx="4"/>
          </p:nvPr>
        </p:nvSpPr>
        <p:spPr/>
        <p:txBody>
          <a:bodyPr/>
          <a:lstStyle/>
          <a:p>
            <a:fld id="{394606BD-0334-E646-A4C0-36CF658FFFDB}" type="slidenum">
              <a:rPr lang="en-US" smtClean="0"/>
              <a:pPr/>
              <a:t>6</a:t>
            </a:fld>
            <a:endParaRPr lang="en-US" sz="900" dirty="0"/>
          </a:p>
        </p:txBody>
      </p:sp>
      <p:sp>
        <p:nvSpPr>
          <p:cNvPr id="18" name="Rectangle 17">
            <a:extLst>
              <a:ext uri="{FF2B5EF4-FFF2-40B4-BE49-F238E27FC236}">
                <a16:creationId xmlns:a16="http://schemas.microsoft.com/office/drawing/2014/main" id="{E4E6ABE2-9886-415B-A3A2-174BD3C70E53}"/>
              </a:ext>
            </a:extLst>
          </p:cNvPr>
          <p:cNvSpPr/>
          <p:nvPr/>
        </p:nvSpPr>
        <p:spPr>
          <a:xfrm>
            <a:off x="1724494" y="5640810"/>
            <a:ext cx="6844970" cy="300082"/>
          </a:xfrm>
          <a:prstGeom prst="rect">
            <a:avLst/>
          </a:prstGeom>
        </p:spPr>
        <p:txBody>
          <a:bodyPr wrap="square">
            <a:spAutoFit/>
          </a:bodyPr>
          <a:lstStyle/>
          <a:p>
            <a:r>
              <a:rPr lang="en-US" sz="675" dirty="0" err="1">
                <a:solidFill>
                  <a:srgbClr val="000000"/>
                </a:solidFill>
              </a:rPr>
              <a:t>MDLiIVE</a:t>
            </a:r>
            <a:r>
              <a:rPr lang="en-US" sz="675" dirty="0">
                <a:solidFill>
                  <a:srgbClr val="000000"/>
                </a:solidFill>
              </a:rPr>
              <a:t> does not provide support for urinary tract infections in males; does not provide support for earache conditions for children under 12 years old; does not provide support for fever-related conditions for children under 3 years old.</a:t>
            </a:r>
            <a:endParaRPr lang="en-US" sz="675" dirty="0"/>
          </a:p>
        </p:txBody>
      </p:sp>
      <p:sp>
        <p:nvSpPr>
          <p:cNvPr id="24" name="Oval 23">
            <a:extLst>
              <a:ext uri="{FF2B5EF4-FFF2-40B4-BE49-F238E27FC236}">
                <a16:creationId xmlns:a16="http://schemas.microsoft.com/office/drawing/2014/main" id="{6696D010-1EE0-4360-A200-DE28A6B463CE}"/>
              </a:ext>
            </a:extLst>
          </p:cNvPr>
          <p:cNvSpPr/>
          <p:nvPr/>
        </p:nvSpPr>
        <p:spPr>
          <a:xfrm>
            <a:off x="401906" y="1799668"/>
            <a:ext cx="951957" cy="951957"/>
          </a:xfrm>
          <a:prstGeom prst="ellipse">
            <a:avLst/>
          </a:prstGeom>
          <a:solidFill>
            <a:srgbClr val="007D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pic>
        <p:nvPicPr>
          <p:cNvPr id="15" name="Picture 14">
            <a:extLst>
              <a:ext uri="{FF2B5EF4-FFF2-40B4-BE49-F238E27FC236}">
                <a16:creationId xmlns:a16="http://schemas.microsoft.com/office/drawing/2014/main" id="{28600A4B-BDBE-4442-B941-E63AE94D7ED1}"/>
              </a:ext>
            </a:extLst>
          </p:cNvPr>
          <p:cNvPicPr>
            <a:picLocks noChangeAspect="1"/>
          </p:cNvPicPr>
          <p:nvPr/>
        </p:nvPicPr>
        <p:blipFill>
          <a:blip r:embed="rId5"/>
          <a:stretch>
            <a:fillRect/>
          </a:stretch>
        </p:blipFill>
        <p:spPr>
          <a:xfrm>
            <a:off x="576275" y="1978495"/>
            <a:ext cx="603218" cy="594302"/>
          </a:xfrm>
          <a:prstGeom prst="rect">
            <a:avLst/>
          </a:prstGeom>
        </p:spPr>
      </p:pic>
      <p:sp>
        <p:nvSpPr>
          <p:cNvPr id="25" name="TextBox 24">
            <a:extLst>
              <a:ext uri="{FF2B5EF4-FFF2-40B4-BE49-F238E27FC236}">
                <a16:creationId xmlns:a16="http://schemas.microsoft.com/office/drawing/2014/main" id="{46BB18EB-0ADD-4806-AB6E-6A720FF51E63}"/>
              </a:ext>
            </a:extLst>
          </p:cNvPr>
          <p:cNvSpPr txBox="1"/>
          <p:nvPr/>
        </p:nvSpPr>
        <p:spPr>
          <a:xfrm>
            <a:off x="1431754" y="2015960"/>
            <a:ext cx="3579826" cy="548868"/>
          </a:xfrm>
          <a:prstGeom prst="rect">
            <a:avLst/>
          </a:prstGeom>
          <a:noFill/>
        </p:spPr>
        <p:txBody>
          <a:bodyPr wrap="none" rtlCol="0">
            <a:spAutoFit/>
          </a:bodyPr>
          <a:lstStyle/>
          <a:p>
            <a:pPr>
              <a:spcAft>
                <a:spcPts val="450"/>
              </a:spcAft>
            </a:pPr>
            <a:r>
              <a:rPr lang="en-US" sz="1500" b="1" dirty="0">
                <a:solidFill>
                  <a:srgbClr val="005373"/>
                </a:solidFill>
                <a:latin typeface="Tahoma" panose="020B0604030504040204" pitchFamily="34" charset="0"/>
                <a:ea typeface="Tahoma" panose="020B0604030504040204" pitchFamily="34" charset="0"/>
                <a:cs typeface="Tahoma" panose="020B0604030504040204" pitchFamily="34" charset="0"/>
              </a:rPr>
              <a:t>Getting Started</a:t>
            </a:r>
          </a:p>
          <a:p>
            <a:pPr>
              <a:spcAft>
                <a:spcPts val="450"/>
              </a:spcAft>
            </a:pPr>
            <a:r>
              <a:rPr lang="en-US" sz="1050" dirty="0">
                <a:latin typeface="Tahoma" panose="020B0604030504040204" pitchFamily="34" charset="0"/>
                <a:ea typeface="Tahoma" panose="020B0604030504040204" pitchFamily="34" charset="0"/>
                <a:cs typeface="Tahoma" panose="020B0604030504040204" pitchFamily="34" charset="0"/>
              </a:rPr>
              <a:t>Start by visiting </a:t>
            </a:r>
            <a:r>
              <a:rPr lang="en-US" sz="1050" dirty="0">
                <a:latin typeface="Tahoma" panose="020B0604030504040204" pitchFamily="34" charset="0"/>
                <a:ea typeface="Tahoma" panose="020B0604030504040204" pitchFamily="34" charset="0"/>
                <a:cs typeface="Tahoma" panose="020B0604030504040204" pitchFamily="34" charset="0"/>
                <a:hlinkClick r:id="rId6"/>
              </a:rPr>
              <a:t>MDLIVE</a:t>
            </a:r>
            <a:r>
              <a:rPr lang="en-US" sz="1050" dirty="0">
                <a:latin typeface="Tahoma" panose="020B0604030504040204" pitchFamily="34" charset="0"/>
                <a:ea typeface="Tahoma" panose="020B0604030504040204" pitchFamily="34" charset="0"/>
                <a:cs typeface="Tahoma" panose="020B0604030504040204" pitchFamily="34" charset="0"/>
              </a:rPr>
              <a:t> to setup your Telemedicine visit.</a:t>
            </a:r>
            <a:endParaRPr lang="en-US" dirty="0">
              <a:latin typeface="Tahoma"/>
              <a:cs typeface="Tahoma"/>
            </a:endParaRPr>
          </a:p>
        </p:txBody>
      </p:sp>
      <p:sp>
        <p:nvSpPr>
          <p:cNvPr id="27" name="Rectangle 26">
            <a:extLst>
              <a:ext uri="{FF2B5EF4-FFF2-40B4-BE49-F238E27FC236}">
                <a16:creationId xmlns:a16="http://schemas.microsoft.com/office/drawing/2014/main" id="{62608647-4C3C-483C-A60E-DFF42B976167}"/>
              </a:ext>
            </a:extLst>
          </p:cNvPr>
          <p:cNvSpPr/>
          <p:nvPr/>
        </p:nvSpPr>
        <p:spPr>
          <a:xfrm>
            <a:off x="879623" y="2930453"/>
            <a:ext cx="7689842" cy="748923"/>
          </a:xfrm>
          <a:prstGeom prst="rect">
            <a:avLst/>
          </a:prstGeom>
          <a:solidFill>
            <a:srgbClr val="BCDA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28" name="Oval 27">
            <a:extLst>
              <a:ext uri="{FF2B5EF4-FFF2-40B4-BE49-F238E27FC236}">
                <a16:creationId xmlns:a16="http://schemas.microsoft.com/office/drawing/2014/main" id="{446650FE-DDFC-468E-8EBF-7FD6234F234A}"/>
              </a:ext>
            </a:extLst>
          </p:cNvPr>
          <p:cNvSpPr/>
          <p:nvPr/>
        </p:nvSpPr>
        <p:spPr>
          <a:xfrm>
            <a:off x="401906" y="2828762"/>
            <a:ext cx="951957" cy="951957"/>
          </a:xfrm>
          <a:prstGeom prst="ellipse">
            <a:avLst/>
          </a:prstGeom>
          <a:solidFill>
            <a:srgbClr val="007D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26" name="TextBox 25">
            <a:extLst>
              <a:ext uri="{FF2B5EF4-FFF2-40B4-BE49-F238E27FC236}">
                <a16:creationId xmlns:a16="http://schemas.microsoft.com/office/drawing/2014/main" id="{EDED5750-B912-4369-B360-8D5E8BD53DA5}"/>
              </a:ext>
            </a:extLst>
          </p:cNvPr>
          <p:cNvSpPr txBox="1"/>
          <p:nvPr/>
        </p:nvSpPr>
        <p:spPr>
          <a:xfrm>
            <a:off x="1431755" y="2938428"/>
            <a:ext cx="2438488" cy="748923"/>
          </a:xfrm>
          <a:prstGeom prst="rect">
            <a:avLst/>
          </a:prstGeom>
          <a:noFill/>
        </p:spPr>
        <p:txBody>
          <a:bodyPr wrap="none" rtlCol="0">
            <a:spAutoFit/>
          </a:bodyPr>
          <a:lstStyle/>
          <a:p>
            <a:pPr>
              <a:spcAft>
                <a:spcPts val="450"/>
              </a:spcAft>
            </a:pPr>
            <a:r>
              <a:rPr lang="en-US" sz="1500" b="1" dirty="0">
                <a:solidFill>
                  <a:srgbClr val="005373"/>
                </a:solidFill>
                <a:latin typeface="Tahoma" panose="020B0604030504040204" pitchFamily="34" charset="0"/>
                <a:ea typeface="Tahoma" panose="020B0604030504040204" pitchFamily="34" charset="0"/>
                <a:cs typeface="Tahoma" panose="020B0604030504040204" pitchFamily="34" charset="0"/>
              </a:rPr>
              <a:t>New users: </a:t>
            </a:r>
          </a:p>
          <a:p>
            <a:pPr marL="257175" indent="-129779">
              <a:spcAft>
                <a:spcPts val="300"/>
              </a:spcAft>
              <a:buClr>
                <a:srgbClr val="005373"/>
              </a:buClr>
              <a:buSzPct val="130000"/>
              <a:buFont typeface="Arial" panose="020B0604020202020204" pitchFamily="34" charset="0"/>
              <a:buChar char="•"/>
            </a:pPr>
            <a:r>
              <a:rPr lang="en-US" sz="1050" dirty="0">
                <a:latin typeface="Tahoma" panose="020B0604030504040204" pitchFamily="34" charset="0"/>
                <a:ea typeface="Tahoma" panose="020B0604030504040204" pitchFamily="34" charset="0"/>
                <a:cs typeface="Tahoma" panose="020B0604030504040204" pitchFamily="34" charset="0"/>
              </a:rPr>
              <a:t>Complete a one-time registration </a:t>
            </a:r>
          </a:p>
          <a:p>
            <a:pPr marL="257175" indent="-129779">
              <a:spcAft>
                <a:spcPts val="300"/>
              </a:spcAft>
              <a:buClr>
                <a:srgbClr val="005373"/>
              </a:buClr>
              <a:buSzPct val="130000"/>
              <a:buFont typeface="Arial" panose="020B0604020202020204" pitchFamily="34" charset="0"/>
              <a:buChar char="•"/>
            </a:pPr>
            <a:r>
              <a:rPr lang="en-US" sz="1050" dirty="0">
                <a:latin typeface="Tahoma" panose="020B0604030504040204" pitchFamily="34" charset="0"/>
                <a:ea typeface="Tahoma" panose="020B0604030504040204" pitchFamily="34" charset="0"/>
                <a:cs typeface="Tahoma" panose="020B0604030504040204" pitchFamily="34" charset="0"/>
              </a:rPr>
              <a:t>Setup a </a:t>
            </a:r>
            <a:r>
              <a:rPr lang="en-US" sz="1050" dirty="0" err="1">
                <a:latin typeface="Tahoma" panose="020B0604030504040204" pitchFamily="34" charset="0"/>
                <a:ea typeface="Tahoma" panose="020B0604030504040204" pitchFamily="34" charset="0"/>
                <a:cs typeface="Tahoma" panose="020B0604030504040204" pitchFamily="34" charset="0"/>
              </a:rPr>
              <a:t>MyHealth</a:t>
            </a:r>
            <a:r>
              <a:rPr lang="en-US" sz="1050" dirty="0">
                <a:latin typeface="Tahoma" panose="020B0604030504040204" pitchFamily="34" charset="0"/>
                <a:ea typeface="Tahoma" panose="020B0604030504040204" pitchFamily="34" charset="0"/>
                <a:cs typeface="Tahoma" panose="020B0604030504040204" pitchFamily="34" charset="0"/>
              </a:rPr>
              <a:t> profile</a:t>
            </a:r>
          </a:p>
        </p:txBody>
      </p:sp>
      <p:sp>
        <p:nvSpPr>
          <p:cNvPr id="5" name="Rectangle 4">
            <a:extLst>
              <a:ext uri="{FF2B5EF4-FFF2-40B4-BE49-F238E27FC236}">
                <a16:creationId xmlns:a16="http://schemas.microsoft.com/office/drawing/2014/main" id="{B1F723D2-0F93-4643-8013-E0DF10206B45}"/>
              </a:ext>
            </a:extLst>
          </p:cNvPr>
          <p:cNvSpPr/>
          <p:nvPr/>
        </p:nvSpPr>
        <p:spPr>
          <a:xfrm>
            <a:off x="1020725" y="3969661"/>
            <a:ext cx="7073310" cy="1528865"/>
          </a:xfrm>
          <a:prstGeom prst="rect">
            <a:avLst/>
          </a:prstGeom>
          <a:noFill/>
          <a:ln w="28575">
            <a:solidFill>
              <a:srgbClr val="E96B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pic>
        <p:nvPicPr>
          <p:cNvPr id="7" name="Picture 6">
            <a:extLst>
              <a:ext uri="{FF2B5EF4-FFF2-40B4-BE49-F238E27FC236}">
                <a16:creationId xmlns:a16="http://schemas.microsoft.com/office/drawing/2014/main" id="{6DE16C99-B262-4ABA-B8CB-4F0C7A7AA106}"/>
              </a:ext>
            </a:extLst>
          </p:cNvPr>
          <p:cNvPicPr>
            <a:picLocks noChangeAspect="1"/>
          </p:cNvPicPr>
          <p:nvPr/>
        </p:nvPicPr>
        <p:blipFill>
          <a:blip r:embed="rId7"/>
          <a:stretch>
            <a:fillRect/>
          </a:stretch>
        </p:blipFill>
        <p:spPr>
          <a:xfrm>
            <a:off x="675652" y="2957121"/>
            <a:ext cx="404463" cy="722255"/>
          </a:xfrm>
          <a:prstGeom prst="rect">
            <a:avLst/>
          </a:prstGeom>
        </p:spPr>
      </p:pic>
      <p:pic>
        <p:nvPicPr>
          <p:cNvPr id="31" name="Graphic 30" descr="Cursor">
            <a:extLst>
              <a:ext uri="{FF2B5EF4-FFF2-40B4-BE49-F238E27FC236}">
                <a16:creationId xmlns:a16="http://schemas.microsoft.com/office/drawing/2014/main" id="{3A9AD3D5-E0FD-4E52-86B5-6E99FA22435F}"/>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4478934">
            <a:off x="2260822" y="2523642"/>
            <a:ext cx="518747" cy="518747"/>
          </a:xfrm>
          <a:prstGeom prst="rect">
            <a:avLst/>
          </a:prstGeom>
        </p:spPr>
      </p:pic>
      <p:sp>
        <p:nvSpPr>
          <p:cNvPr id="32" name="TextBox 31">
            <a:extLst>
              <a:ext uri="{FF2B5EF4-FFF2-40B4-BE49-F238E27FC236}">
                <a16:creationId xmlns:a16="http://schemas.microsoft.com/office/drawing/2014/main" id="{B4CCAC2A-3B33-4643-AC0C-5157F986EF60}"/>
              </a:ext>
            </a:extLst>
          </p:cNvPr>
          <p:cNvSpPr txBox="1"/>
          <p:nvPr/>
        </p:nvSpPr>
        <p:spPr>
          <a:xfrm>
            <a:off x="1449172" y="4280487"/>
            <a:ext cx="2202143" cy="923330"/>
          </a:xfrm>
          <a:prstGeom prst="rect">
            <a:avLst/>
          </a:prstGeom>
          <a:noFill/>
        </p:spPr>
        <p:txBody>
          <a:bodyPr wrap="square" rtlCol="0">
            <a:spAutoFit/>
          </a:bodyPr>
          <a:lstStyle/>
          <a:p>
            <a:pPr>
              <a:spcAft>
                <a:spcPts val="450"/>
              </a:spcAft>
            </a:pPr>
            <a:r>
              <a:rPr lang="en-US" sz="1350" b="1" dirty="0">
                <a:solidFill>
                  <a:srgbClr val="007DC5"/>
                </a:solidFill>
                <a:latin typeface="Tahoma" panose="020B0604030504040204" pitchFamily="34" charset="0"/>
                <a:ea typeface="Tahoma" panose="020B0604030504040204" pitchFamily="34" charset="0"/>
                <a:cs typeface="Tahoma" panose="020B0604030504040204" pitchFamily="34" charset="0"/>
              </a:rPr>
              <a:t>Don’t wait until you need it.  There are four easy ways to activate telemedicine today.</a:t>
            </a:r>
            <a:endParaRPr lang="en-US" sz="1350" dirty="0">
              <a:solidFill>
                <a:srgbClr val="007DC5"/>
              </a:solidFill>
              <a:latin typeface="Tahoma"/>
              <a:cs typeface="Tahoma"/>
            </a:endParaRPr>
          </a:p>
        </p:txBody>
      </p:sp>
      <p:sp>
        <p:nvSpPr>
          <p:cNvPr id="8" name="Oval 7">
            <a:extLst>
              <a:ext uri="{FF2B5EF4-FFF2-40B4-BE49-F238E27FC236}">
                <a16:creationId xmlns:a16="http://schemas.microsoft.com/office/drawing/2014/main" id="{F3446180-5C0F-490A-87FA-5340F3DB9717}"/>
              </a:ext>
            </a:extLst>
          </p:cNvPr>
          <p:cNvSpPr/>
          <p:nvPr/>
        </p:nvSpPr>
        <p:spPr>
          <a:xfrm>
            <a:off x="3970229" y="4100792"/>
            <a:ext cx="274320" cy="274320"/>
          </a:xfrm>
          <a:prstGeom prst="ellipse">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33" name="Oval 32">
            <a:extLst>
              <a:ext uri="{FF2B5EF4-FFF2-40B4-BE49-F238E27FC236}">
                <a16:creationId xmlns:a16="http://schemas.microsoft.com/office/drawing/2014/main" id="{5DB77A84-00A7-4990-BF59-934FFBE85FB0}"/>
              </a:ext>
            </a:extLst>
          </p:cNvPr>
          <p:cNvSpPr/>
          <p:nvPr/>
        </p:nvSpPr>
        <p:spPr>
          <a:xfrm>
            <a:off x="3970229" y="4444229"/>
            <a:ext cx="274320" cy="274320"/>
          </a:xfrm>
          <a:prstGeom prst="ellipse">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34" name="Oval 33">
            <a:extLst>
              <a:ext uri="{FF2B5EF4-FFF2-40B4-BE49-F238E27FC236}">
                <a16:creationId xmlns:a16="http://schemas.microsoft.com/office/drawing/2014/main" id="{44397DE0-2E7C-43D9-B6AC-60C86ED6886F}"/>
              </a:ext>
            </a:extLst>
          </p:cNvPr>
          <p:cNvSpPr/>
          <p:nvPr/>
        </p:nvSpPr>
        <p:spPr>
          <a:xfrm>
            <a:off x="3970229" y="4778242"/>
            <a:ext cx="274320" cy="274320"/>
          </a:xfrm>
          <a:prstGeom prst="ellipse">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35" name="Oval 34">
            <a:extLst>
              <a:ext uri="{FF2B5EF4-FFF2-40B4-BE49-F238E27FC236}">
                <a16:creationId xmlns:a16="http://schemas.microsoft.com/office/drawing/2014/main" id="{6E5C8565-50C9-4CC2-90F9-3D7A970961B9}"/>
              </a:ext>
            </a:extLst>
          </p:cNvPr>
          <p:cNvSpPr/>
          <p:nvPr/>
        </p:nvSpPr>
        <p:spPr>
          <a:xfrm>
            <a:off x="3970229" y="5121680"/>
            <a:ext cx="274320" cy="274320"/>
          </a:xfrm>
          <a:prstGeom prst="ellipse">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36" name="TextBox 35">
            <a:extLst>
              <a:ext uri="{FF2B5EF4-FFF2-40B4-BE49-F238E27FC236}">
                <a16:creationId xmlns:a16="http://schemas.microsoft.com/office/drawing/2014/main" id="{C659CC8B-C295-4434-B4F0-246E270B3CB5}"/>
              </a:ext>
            </a:extLst>
          </p:cNvPr>
          <p:cNvSpPr txBox="1"/>
          <p:nvPr/>
        </p:nvSpPr>
        <p:spPr>
          <a:xfrm>
            <a:off x="3995989" y="4118925"/>
            <a:ext cx="222800" cy="253916"/>
          </a:xfrm>
          <a:prstGeom prst="rect">
            <a:avLst/>
          </a:prstGeom>
          <a:noFill/>
        </p:spPr>
        <p:txBody>
          <a:bodyPr wrap="square" rtlCol="0">
            <a:spAutoFit/>
          </a:bodyPr>
          <a:lstStyle/>
          <a:p>
            <a:pPr algn="ctr">
              <a:spcAft>
                <a:spcPts val="450"/>
              </a:spcAft>
            </a:pP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en-US" sz="1050" dirty="0">
              <a:solidFill>
                <a:schemeClr val="bg1"/>
              </a:solidFill>
              <a:latin typeface="Tahoma"/>
              <a:cs typeface="Tahoma"/>
            </a:endParaRPr>
          </a:p>
        </p:txBody>
      </p:sp>
      <p:sp>
        <p:nvSpPr>
          <p:cNvPr id="37" name="TextBox 36">
            <a:extLst>
              <a:ext uri="{FF2B5EF4-FFF2-40B4-BE49-F238E27FC236}">
                <a16:creationId xmlns:a16="http://schemas.microsoft.com/office/drawing/2014/main" id="{57601540-A4EF-4B9D-9185-BC82EA86FC6D}"/>
              </a:ext>
            </a:extLst>
          </p:cNvPr>
          <p:cNvSpPr txBox="1"/>
          <p:nvPr/>
        </p:nvSpPr>
        <p:spPr>
          <a:xfrm>
            <a:off x="3992008" y="4464058"/>
            <a:ext cx="222800" cy="253916"/>
          </a:xfrm>
          <a:prstGeom prst="rect">
            <a:avLst/>
          </a:prstGeom>
          <a:noFill/>
        </p:spPr>
        <p:txBody>
          <a:bodyPr wrap="square" rtlCol="0">
            <a:spAutoFit/>
          </a:bodyPr>
          <a:lstStyle/>
          <a:p>
            <a:pPr algn="ctr">
              <a:spcAft>
                <a:spcPts val="450"/>
              </a:spcAft>
            </a:pP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en-US" sz="1050" dirty="0">
              <a:solidFill>
                <a:schemeClr val="bg1"/>
              </a:solidFill>
              <a:latin typeface="Tahoma"/>
              <a:cs typeface="Tahoma"/>
            </a:endParaRPr>
          </a:p>
        </p:txBody>
      </p:sp>
      <p:sp>
        <p:nvSpPr>
          <p:cNvPr id="38" name="TextBox 37">
            <a:extLst>
              <a:ext uri="{FF2B5EF4-FFF2-40B4-BE49-F238E27FC236}">
                <a16:creationId xmlns:a16="http://schemas.microsoft.com/office/drawing/2014/main" id="{2A48E13B-7E48-42B9-B3BA-4BF2C2DFB3FF}"/>
              </a:ext>
            </a:extLst>
          </p:cNvPr>
          <p:cNvSpPr txBox="1"/>
          <p:nvPr/>
        </p:nvSpPr>
        <p:spPr>
          <a:xfrm>
            <a:off x="3992083" y="4802131"/>
            <a:ext cx="222800" cy="253916"/>
          </a:xfrm>
          <a:prstGeom prst="rect">
            <a:avLst/>
          </a:prstGeom>
          <a:noFill/>
        </p:spPr>
        <p:txBody>
          <a:bodyPr wrap="square" rtlCol="0">
            <a:spAutoFit/>
          </a:bodyPr>
          <a:lstStyle/>
          <a:p>
            <a:pPr algn="ctr">
              <a:spcAft>
                <a:spcPts val="450"/>
              </a:spcAft>
            </a:pP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en-US" sz="1050" dirty="0">
              <a:solidFill>
                <a:schemeClr val="bg1"/>
              </a:solidFill>
              <a:latin typeface="Tahoma"/>
              <a:cs typeface="Tahoma"/>
            </a:endParaRPr>
          </a:p>
        </p:txBody>
      </p:sp>
      <p:sp>
        <p:nvSpPr>
          <p:cNvPr id="39" name="TextBox 38">
            <a:extLst>
              <a:ext uri="{FF2B5EF4-FFF2-40B4-BE49-F238E27FC236}">
                <a16:creationId xmlns:a16="http://schemas.microsoft.com/office/drawing/2014/main" id="{2443A961-6705-4A69-BE63-3314A1455206}"/>
              </a:ext>
            </a:extLst>
          </p:cNvPr>
          <p:cNvSpPr txBox="1"/>
          <p:nvPr/>
        </p:nvSpPr>
        <p:spPr>
          <a:xfrm>
            <a:off x="3994983" y="5139829"/>
            <a:ext cx="222800" cy="253916"/>
          </a:xfrm>
          <a:prstGeom prst="rect">
            <a:avLst/>
          </a:prstGeom>
          <a:noFill/>
        </p:spPr>
        <p:txBody>
          <a:bodyPr wrap="square" rtlCol="0">
            <a:spAutoFit/>
          </a:bodyPr>
          <a:lstStyle/>
          <a:p>
            <a:pPr algn="ctr">
              <a:spcAft>
                <a:spcPts val="450"/>
              </a:spcAft>
            </a:pP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en-US" sz="1050" dirty="0">
              <a:solidFill>
                <a:schemeClr val="bg1"/>
              </a:solidFill>
              <a:latin typeface="Tahoma"/>
              <a:cs typeface="Tahoma"/>
            </a:endParaRPr>
          </a:p>
        </p:txBody>
      </p:sp>
      <p:sp>
        <p:nvSpPr>
          <p:cNvPr id="40" name="TextBox 39">
            <a:extLst>
              <a:ext uri="{FF2B5EF4-FFF2-40B4-BE49-F238E27FC236}">
                <a16:creationId xmlns:a16="http://schemas.microsoft.com/office/drawing/2014/main" id="{C9C0C090-2ECE-4C74-96F4-6D120C305FFD}"/>
              </a:ext>
            </a:extLst>
          </p:cNvPr>
          <p:cNvSpPr txBox="1"/>
          <p:nvPr/>
        </p:nvSpPr>
        <p:spPr>
          <a:xfrm>
            <a:off x="4277352" y="4121137"/>
            <a:ext cx="3358612" cy="253916"/>
          </a:xfrm>
          <a:prstGeom prst="rect">
            <a:avLst/>
          </a:prstGeom>
          <a:noFill/>
        </p:spPr>
        <p:txBody>
          <a:bodyPr wrap="none" rtlCol="0">
            <a:spAutoFit/>
          </a:bodyPr>
          <a:lstStyle/>
          <a:p>
            <a:pPr>
              <a:spcAft>
                <a:spcPts val="450"/>
              </a:spcAft>
            </a:pPr>
            <a:r>
              <a:rPr lang="en-US" sz="1050" b="1" dirty="0">
                <a:solidFill>
                  <a:srgbClr val="E96B00"/>
                </a:solidFill>
                <a:latin typeface="Tahoma" panose="020B0604030504040204" pitchFamily="34" charset="0"/>
                <a:ea typeface="Tahoma" panose="020B0604030504040204" pitchFamily="34" charset="0"/>
                <a:cs typeface="Tahoma" panose="020B0604030504040204" pitchFamily="34" charset="0"/>
              </a:rPr>
              <a:t>WEB</a:t>
            </a:r>
            <a:r>
              <a:rPr lang="en-US" sz="1050" dirty="0">
                <a:latin typeface="Tahoma" panose="020B0604030504040204" pitchFamily="34" charset="0"/>
                <a:ea typeface="Tahoma" panose="020B0604030504040204" pitchFamily="34" charset="0"/>
                <a:cs typeface="Tahoma" panose="020B0604030504040204" pitchFamily="34" charset="0"/>
              </a:rPr>
              <a:t> – Register/Log in at ExcellusBCBS.com/Member</a:t>
            </a:r>
            <a:endParaRPr lang="en-US" dirty="0">
              <a:latin typeface="Tahoma"/>
              <a:cs typeface="Tahoma"/>
            </a:endParaRPr>
          </a:p>
        </p:txBody>
      </p:sp>
      <p:sp>
        <p:nvSpPr>
          <p:cNvPr id="41" name="TextBox 40">
            <a:extLst>
              <a:ext uri="{FF2B5EF4-FFF2-40B4-BE49-F238E27FC236}">
                <a16:creationId xmlns:a16="http://schemas.microsoft.com/office/drawing/2014/main" id="{C3B49719-125B-4150-ACF8-01A4F24CBCDC}"/>
              </a:ext>
            </a:extLst>
          </p:cNvPr>
          <p:cNvSpPr txBox="1"/>
          <p:nvPr/>
        </p:nvSpPr>
        <p:spPr>
          <a:xfrm>
            <a:off x="4277351" y="4466270"/>
            <a:ext cx="2201244" cy="253916"/>
          </a:xfrm>
          <a:prstGeom prst="rect">
            <a:avLst/>
          </a:prstGeom>
          <a:noFill/>
        </p:spPr>
        <p:txBody>
          <a:bodyPr wrap="none" rtlCol="0">
            <a:spAutoFit/>
          </a:bodyPr>
          <a:lstStyle/>
          <a:p>
            <a:pPr>
              <a:spcAft>
                <a:spcPts val="450"/>
              </a:spcAft>
            </a:pPr>
            <a:r>
              <a:rPr lang="en-US" sz="1050" b="1" dirty="0">
                <a:solidFill>
                  <a:srgbClr val="E96B00"/>
                </a:solidFill>
                <a:latin typeface="Tahoma" panose="020B0604030504040204" pitchFamily="34" charset="0"/>
                <a:ea typeface="Tahoma" panose="020B0604030504040204" pitchFamily="34" charset="0"/>
                <a:cs typeface="Tahoma" panose="020B0604030504040204" pitchFamily="34" charset="0"/>
              </a:rPr>
              <a:t>APP</a:t>
            </a:r>
            <a:r>
              <a:rPr lang="en-US" sz="1050" dirty="0">
                <a:latin typeface="Tahoma" panose="020B0604030504040204" pitchFamily="34" charset="0"/>
                <a:ea typeface="Tahoma" panose="020B0604030504040204" pitchFamily="34" charset="0"/>
                <a:cs typeface="Tahoma" panose="020B0604030504040204" pitchFamily="34" charset="0"/>
              </a:rPr>
              <a:t> – Download the MDLIVE app</a:t>
            </a:r>
            <a:endParaRPr lang="en-US" dirty="0">
              <a:latin typeface="Tahoma"/>
              <a:cs typeface="Tahoma"/>
            </a:endParaRPr>
          </a:p>
        </p:txBody>
      </p:sp>
      <p:sp>
        <p:nvSpPr>
          <p:cNvPr id="42" name="TextBox 41">
            <a:extLst>
              <a:ext uri="{FF2B5EF4-FFF2-40B4-BE49-F238E27FC236}">
                <a16:creationId xmlns:a16="http://schemas.microsoft.com/office/drawing/2014/main" id="{EB33C6CC-2B0E-4052-83A7-279D09315BBB}"/>
              </a:ext>
            </a:extLst>
          </p:cNvPr>
          <p:cNvSpPr txBox="1"/>
          <p:nvPr/>
        </p:nvSpPr>
        <p:spPr>
          <a:xfrm>
            <a:off x="4277352" y="4799985"/>
            <a:ext cx="2236510" cy="253916"/>
          </a:xfrm>
          <a:prstGeom prst="rect">
            <a:avLst/>
          </a:prstGeom>
          <a:noFill/>
        </p:spPr>
        <p:txBody>
          <a:bodyPr wrap="none" rtlCol="0">
            <a:spAutoFit/>
          </a:bodyPr>
          <a:lstStyle/>
          <a:p>
            <a:pPr>
              <a:spcAft>
                <a:spcPts val="450"/>
              </a:spcAft>
            </a:pPr>
            <a:r>
              <a:rPr lang="en-US" sz="1050" b="1" dirty="0">
                <a:solidFill>
                  <a:srgbClr val="E96B00"/>
                </a:solidFill>
                <a:latin typeface="Tahoma" panose="020B0604030504040204" pitchFamily="34" charset="0"/>
                <a:ea typeface="Tahoma" panose="020B0604030504040204" pitchFamily="34" charset="0"/>
                <a:cs typeface="Tahoma" panose="020B0604030504040204" pitchFamily="34" charset="0"/>
              </a:rPr>
              <a:t>TEXT</a:t>
            </a:r>
            <a:r>
              <a:rPr lang="en-US" sz="1050" dirty="0">
                <a:latin typeface="Tahoma" panose="020B0604030504040204" pitchFamily="34" charset="0"/>
                <a:ea typeface="Tahoma" panose="020B0604030504040204" pitchFamily="34" charset="0"/>
                <a:cs typeface="Tahoma" panose="020B0604030504040204" pitchFamily="34" charset="0"/>
              </a:rPr>
              <a:t> – Text EXCELLUS to 635483</a:t>
            </a:r>
            <a:endParaRPr lang="en-US" dirty="0">
              <a:latin typeface="Tahoma"/>
              <a:cs typeface="Tahoma"/>
            </a:endParaRPr>
          </a:p>
        </p:txBody>
      </p:sp>
      <p:sp>
        <p:nvSpPr>
          <p:cNvPr id="43" name="TextBox 42">
            <a:extLst>
              <a:ext uri="{FF2B5EF4-FFF2-40B4-BE49-F238E27FC236}">
                <a16:creationId xmlns:a16="http://schemas.microsoft.com/office/drawing/2014/main" id="{FF491362-BA88-4802-B2D6-23063A842E33}"/>
              </a:ext>
            </a:extLst>
          </p:cNvPr>
          <p:cNvSpPr txBox="1"/>
          <p:nvPr/>
        </p:nvSpPr>
        <p:spPr>
          <a:xfrm>
            <a:off x="4277353" y="5145118"/>
            <a:ext cx="1989647" cy="253916"/>
          </a:xfrm>
          <a:prstGeom prst="rect">
            <a:avLst/>
          </a:prstGeom>
          <a:noFill/>
        </p:spPr>
        <p:txBody>
          <a:bodyPr wrap="none" rtlCol="0">
            <a:spAutoFit/>
          </a:bodyPr>
          <a:lstStyle/>
          <a:p>
            <a:pPr>
              <a:spcAft>
                <a:spcPts val="450"/>
              </a:spcAft>
            </a:pPr>
            <a:r>
              <a:rPr lang="en-US" sz="1050" b="1" dirty="0">
                <a:solidFill>
                  <a:srgbClr val="E96B00"/>
                </a:solidFill>
                <a:latin typeface="Tahoma" panose="020B0604030504040204" pitchFamily="34" charset="0"/>
                <a:ea typeface="Tahoma" panose="020B0604030504040204" pitchFamily="34" charset="0"/>
                <a:cs typeface="Tahoma" panose="020B0604030504040204" pitchFamily="34" charset="0"/>
              </a:rPr>
              <a:t>VOICE</a:t>
            </a:r>
            <a:r>
              <a:rPr lang="en-US" sz="1050" dirty="0">
                <a:latin typeface="Tahoma" panose="020B0604030504040204" pitchFamily="34" charset="0"/>
                <a:ea typeface="Tahoma" panose="020B0604030504040204" pitchFamily="34" charset="0"/>
                <a:cs typeface="Tahoma" panose="020B0604030504040204" pitchFamily="34" charset="0"/>
              </a:rPr>
              <a:t> – Call 1-866-692-5045</a:t>
            </a:r>
            <a:endParaRPr lang="en-US" dirty="0">
              <a:latin typeface="Tahoma"/>
              <a:cs typeface="Tahoma"/>
            </a:endParaRPr>
          </a:p>
        </p:txBody>
      </p:sp>
      <p:sp>
        <p:nvSpPr>
          <p:cNvPr id="29" name="TextBox 28">
            <a:extLst>
              <a:ext uri="{FF2B5EF4-FFF2-40B4-BE49-F238E27FC236}">
                <a16:creationId xmlns:a16="http://schemas.microsoft.com/office/drawing/2014/main" id="{4D28D6F1-AEAE-4D91-997F-8616CC179FA9}"/>
              </a:ext>
            </a:extLst>
          </p:cNvPr>
          <p:cNvSpPr txBox="1"/>
          <p:nvPr/>
        </p:nvSpPr>
        <p:spPr>
          <a:xfrm>
            <a:off x="7134651" y="5760180"/>
            <a:ext cx="1872761" cy="230832"/>
          </a:xfrm>
          <a:prstGeom prst="rect">
            <a:avLst/>
          </a:prstGeom>
          <a:noFill/>
        </p:spPr>
        <p:txBody>
          <a:bodyPr wrap="square" rtlCol="0">
            <a:spAutoFit/>
          </a:bodyPr>
          <a:lstStyle/>
          <a:p>
            <a:pPr>
              <a:spcBef>
                <a:spcPts val="450"/>
              </a:spcBef>
              <a:buClr>
                <a:srgbClr val="073F5E"/>
              </a:buClr>
            </a:pPr>
            <a:r>
              <a:rPr lang="en-US" sz="900" dirty="0">
                <a:latin typeface="Tahoma"/>
                <a:cs typeface="Tahoma"/>
              </a:rPr>
              <a:t>*Availability varies per group</a:t>
            </a:r>
          </a:p>
        </p:txBody>
      </p:sp>
      <p:pic>
        <p:nvPicPr>
          <p:cNvPr id="6" name="Audio 5">
            <a:hlinkClick r:id="" action="ppaction://media"/>
            <a:extLst>
              <a:ext uri="{FF2B5EF4-FFF2-40B4-BE49-F238E27FC236}">
                <a16:creationId xmlns:a16="http://schemas.microsoft.com/office/drawing/2014/main" id="{33405267-C5F6-4AA1-B9CD-A495F894BE7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36570034"/>
      </p:ext>
    </p:extLst>
  </p:cSld>
  <p:clrMapOvr>
    <a:masterClrMapping/>
  </p:clrMapOvr>
  <mc:AlternateContent xmlns:mc="http://schemas.openxmlformats.org/markup-compatibility/2006" xmlns:p14="http://schemas.microsoft.com/office/powerpoint/2010/main">
    <mc:Choice Requires="p14">
      <p:transition spd="slow" p14:dur="2000" advTm="67673"/>
    </mc:Choice>
    <mc:Fallback xmlns="">
      <p:transition spd="slow" advTm="67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2901D-DC8B-9049-A05F-F03FBACBC37B}"/>
              </a:ext>
            </a:extLst>
          </p:cNvPr>
          <p:cNvSpPr>
            <a:spLocks noGrp="1"/>
          </p:cNvSpPr>
          <p:nvPr>
            <p:ph type="title"/>
          </p:nvPr>
        </p:nvSpPr>
        <p:spPr>
          <a:xfrm>
            <a:off x="458231" y="1131542"/>
            <a:ext cx="5905359" cy="397370"/>
          </a:xfrm>
        </p:spPr>
        <p:txBody>
          <a:bodyPr/>
          <a:lstStyle/>
          <a:p>
            <a:r>
              <a:rPr lang="en-US" dirty="0"/>
              <a:t>Telemedicine: Text Registration Option*</a:t>
            </a:r>
          </a:p>
        </p:txBody>
      </p:sp>
      <p:sp>
        <p:nvSpPr>
          <p:cNvPr id="4" name="Slide Number Placeholder 3">
            <a:extLst>
              <a:ext uri="{FF2B5EF4-FFF2-40B4-BE49-F238E27FC236}">
                <a16:creationId xmlns:a16="http://schemas.microsoft.com/office/drawing/2014/main" id="{54E57539-47BA-444E-82FE-68F96A36BA0B}"/>
              </a:ext>
            </a:extLst>
          </p:cNvPr>
          <p:cNvSpPr>
            <a:spLocks noGrp="1"/>
          </p:cNvSpPr>
          <p:nvPr>
            <p:ph type="sldNum" sz="quarter" idx="4"/>
          </p:nvPr>
        </p:nvSpPr>
        <p:spPr/>
        <p:txBody>
          <a:bodyPr/>
          <a:lstStyle/>
          <a:p>
            <a:fld id="{394606BD-0334-E646-A4C0-36CF658FFFDB}" type="slidenum">
              <a:rPr lang="en-US" smtClean="0"/>
              <a:pPr/>
              <a:t>7</a:t>
            </a:fld>
            <a:endParaRPr lang="en-US" sz="900" dirty="0"/>
          </a:p>
        </p:txBody>
      </p:sp>
      <p:pic>
        <p:nvPicPr>
          <p:cNvPr id="9" name="Picture 8">
            <a:extLst>
              <a:ext uri="{FF2B5EF4-FFF2-40B4-BE49-F238E27FC236}">
                <a16:creationId xmlns:a16="http://schemas.microsoft.com/office/drawing/2014/main" id="{106A0311-F9C1-4529-A22E-ED40E7191FA2}"/>
              </a:ext>
            </a:extLst>
          </p:cNvPr>
          <p:cNvPicPr>
            <a:picLocks noChangeAspect="1"/>
          </p:cNvPicPr>
          <p:nvPr/>
        </p:nvPicPr>
        <p:blipFill>
          <a:blip r:embed="rId5"/>
          <a:stretch>
            <a:fillRect/>
          </a:stretch>
        </p:blipFill>
        <p:spPr>
          <a:xfrm>
            <a:off x="4288296" y="2096938"/>
            <a:ext cx="2075294" cy="3242645"/>
          </a:xfrm>
          <a:prstGeom prst="rect">
            <a:avLst/>
          </a:prstGeom>
        </p:spPr>
      </p:pic>
      <p:pic>
        <p:nvPicPr>
          <p:cNvPr id="29" name="Picture 2" descr="A03A6DC1-7B33-472C-9139-E6DD588BA1D1">
            <a:extLst>
              <a:ext uri="{FF2B5EF4-FFF2-40B4-BE49-F238E27FC236}">
                <a16:creationId xmlns:a16="http://schemas.microsoft.com/office/drawing/2014/main" id="{A5C89062-9708-4B82-8CCE-EFFCBB317A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3119" y="2382321"/>
            <a:ext cx="1463392" cy="23787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7FAAABA1-53CB-4B44-BEC6-E4044541E301}"/>
              </a:ext>
            </a:extLst>
          </p:cNvPr>
          <p:cNvPicPr>
            <a:picLocks noChangeAspect="1"/>
          </p:cNvPicPr>
          <p:nvPr/>
        </p:nvPicPr>
        <p:blipFill>
          <a:blip r:embed="rId5"/>
          <a:stretch>
            <a:fillRect/>
          </a:stretch>
        </p:blipFill>
        <p:spPr>
          <a:xfrm>
            <a:off x="6630825" y="2096938"/>
            <a:ext cx="2075294" cy="3242645"/>
          </a:xfrm>
          <a:prstGeom prst="rect">
            <a:avLst/>
          </a:prstGeom>
        </p:spPr>
      </p:pic>
      <p:pic>
        <p:nvPicPr>
          <p:cNvPr id="30" name="Picture 2" descr="697B48E1-3C59-4C66-88F0-BBF2B0F6646F">
            <a:extLst>
              <a:ext uri="{FF2B5EF4-FFF2-40B4-BE49-F238E27FC236}">
                <a16:creationId xmlns:a16="http://schemas.microsoft.com/office/drawing/2014/main" id="{B1E98478-B228-491E-AA26-663EBFD3A9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3065" y="2382322"/>
            <a:ext cx="1469951" cy="23787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F53CCB84-4752-418E-A7FB-2CA1EA76481A}"/>
              </a:ext>
            </a:extLst>
          </p:cNvPr>
          <p:cNvSpPr/>
          <p:nvPr/>
        </p:nvSpPr>
        <p:spPr>
          <a:xfrm>
            <a:off x="458231" y="2507956"/>
            <a:ext cx="3505055" cy="2511941"/>
          </a:xfrm>
          <a:prstGeom prst="rect">
            <a:avLst/>
          </a:prstGeom>
          <a:solidFill>
            <a:schemeClr val="bg1"/>
          </a:solidFill>
          <a:ln>
            <a:solidFill>
              <a:srgbClr val="007DC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51" name="TextBox 50">
            <a:extLst>
              <a:ext uri="{FF2B5EF4-FFF2-40B4-BE49-F238E27FC236}">
                <a16:creationId xmlns:a16="http://schemas.microsoft.com/office/drawing/2014/main" id="{7C94CF3F-C52F-40A1-B57F-B9A4DFB323DF}"/>
              </a:ext>
            </a:extLst>
          </p:cNvPr>
          <p:cNvSpPr txBox="1"/>
          <p:nvPr/>
        </p:nvSpPr>
        <p:spPr>
          <a:xfrm>
            <a:off x="738960" y="2875721"/>
            <a:ext cx="2908016" cy="1708160"/>
          </a:xfrm>
          <a:prstGeom prst="rect">
            <a:avLst/>
          </a:prstGeom>
          <a:noFill/>
        </p:spPr>
        <p:txBody>
          <a:bodyPr wrap="square" rtlCol="0">
            <a:spAutoFit/>
          </a:bodyPr>
          <a:lstStyle/>
          <a:p>
            <a:pPr algn="ctr">
              <a:spcAft>
                <a:spcPts val="900"/>
              </a:spcAft>
              <a:buClr>
                <a:schemeClr val="tx2"/>
              </a:buClr>
            </a:pPr>
            <a:r>
              <a:rPr lang="en-US" b="1" dirty="0">
                <a:solidFill>
                  <a:srgbClr val="005373"/>
                </a:solidFill>
                <a:latin typeface="Tahoma"/>
                <a:cs typeface="Tahoma"/>
              </a:rPr>
              <a:t>Telemedicine text registration is easy! </a:t>
            </a:r>
          </a:p>
          <a:p>
            <a:pPr marL="257175" indent="-129779">
              <a:spcAft>
                <a:spcPts val="900"/>
              </a:spcAft>
              <a:buClr>
                <a:srgbClr val="005373"/>
              </a:buClr>
              <a:buSzPct val="130000"/>
              <a:buFont typeface="Arial" panose="020B0604020202020204" pitchFamily="34" charset="0"/>
              <a:buChar char="•"/>
            </a:pPr>
            <a:r>
              <a:rPr lang="en-US" sz="1350" dirty="0">
                <a:latin typeface="Tahoma"/>
                <a:cs typeface="Tahoma"/>
              </a:rPr>
              <a:t>Text </a:t>
            </a:r>
            <a:r>
              <a:rPr lang="en-US" sz="1350" b="1" dirty="0">
                <a:solidFill>
                  <a:srgbClr val="007DC5"/>
                </a:solidFill>
                <a:latin typeface="Tahoma"/>
                <a:cs typeface="Tahoma"/>
              </a:rPr>
              <a:t>EXCELLUS</a:t>
            </a:r>
            <a:r>
              <a:rPr lang="en-US" sz="1350" dirty="0">
                <a:latin typeface="Tahoma"/>
                <a:cs typeface="Tahoma"/>
              </a:rPr>
              <a:t> to 635483, click the link and get started. </a:t>
            </a:r>
          </a:p>
          <a:p>
            <a:pPr marL="257175" indent="-129779">
              <a:spcAft>
                <a:spcPts val="900"/>
              </a:spcAft>
              <a:buClr>
                <a:srgbClr val="005373"/>
              </a:buClr>
              <a:buSzPct val="130000"/>
              <a:buFont typeface="Arial" panose="020B0604020202020204" pitchFamily="34" charset="0"/>
              <a:buChar char="•"/>
            </a:pPr>
            <a:r>
              <a:rPr lang="en-US" sz="1350" dirty="0">
                <a:latin typeface="Tahoma"/>
                <a:cs typeface="Tahoma"/>
              </a:rPr>
              <a:t>Enter name and member ID for person registering.</a:t>
            </a:r>
          </a:p>
        </p:txBody>
      </p:sp>
      <p:sp>
        <p:nvSpPr>
          <p:cNvPr id="10" name="TextBox 9">
            <a:extLst>
              <a:ext uri="{FF2B5EF4-FFF2-40B4-BE49-F238E27FC236}">
                <a16:creationId xmlns:a16="http://schemas.microsoft.com/office/drawing/2014/main" id="{4B7C8705-7467-4E66-A1D6-0674593A0735}"/>
              </a:ext>
            </a:extLst>
          </p:cNvPr>
          <p:cNvSpPr txBox="1"/>
          <p:nvPr/>
        </p:nvSpPr>
        <p:spPr>
          <a:xfrm>
            <a:off x="7134651" y="5726084"/>
            <a:ext cx="1872761" cy="230832"/>
          </a:xfrm>
          <a:prstGeom prst="rect">
            <a:avLst/>
          </a:prstGeom>
          <a:noFill/>
        </p:spPr>
        <p:txBody>
          <a:bodyPr wrap="square" rtlCol="0">
            <a:spAutoFit/>
          </a:bodyPr>
          <a:lstStyle/>
          <a:p>
            <a:pPr>
              <a:spcBef>
                <a:spcPts val="450"/>
              </a:spcBef>
              <a:buClr>
                <a:srgbClr val="073F5E"/>
              </a:buClr>
            </a:pPr>
            <a:r>
              <a:rPr lang="en-US" sz="900" dirty="0">
                <a:latin typeface="Tahoma"/>
                <a:cs typeface="Tahoma"/>
              </a:rPr>
              <a:t>*Availability varies per group</a:t>
            </a:r>
          </a:p>
        </p:txBody>
      </p:sp>
      <p:sp>
        <p:nvSpPr>
          <p:cNvPr id="11" name="Subtitle 5">
            <a:extLst>
              <a:ext uri="{FF2B5EF4-FFF2-40B4-BE49-F238E27FC236}">
                <a16:creationId xmlns:a16="http://schemas.microsoft.com/office/drawing/2014/main" id="{A72CEA80-3D06-415D-B9A6-6D8F8BA49827}"/>
              </a:ext>
            </a:extLst>
          </p:cNvPr>
          <p:cNvSpPr txBox="1">
            <a:spLocks/>
          </p:cNvSpPr>
          <p:nvPr/>
        </p:nvSpPr>
        <p:spPr>
          <a:xfrm>
            <a:off x="4252845" y="5407045"/>
            <a:ext cx="2752558" cy="31904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dirty="0"/>
              <a:t>Audio Call In: 1-855-852-7677</a:t>
            </a:r>
            <a:br>
              <a:rPr lang="en-US" sz="1500" dirty="0"/>
            </a:br>
            <a:r>
              <a:rPr lang="en-US" sz="1500" dirty="0"/>
              <a:t>Access Code: 2384263</a:t>
            </a:r>
          </a:p>
        </p:txBody>
      </p:sp>
      <p:pic>
        <p:nvPicPr>
          <p:cNvPr id="3" name="Audio 2">
            <a:hlinkClick r:id="" action="ppaction://media"/>
            <a:extLst>
              <a:ext uri="{FF2B5EF4-FFF2-40B4-BE49-F238E27FC236}">
                <a16:creationId xmlns:a16="http://schemas.microsoft.com/office/drawing/2014/main" id="{616D8BE2-F81A-4ACD-B9B2-BA5C42351E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80329459"/>
      </p:ext>
    </p:extLst>
  </p:cSld>
  <p:clrMapOvr>
    <a:masterClrMapping/>
  </p:clrMapOvr>
  <mc:AlternateContent xmlns:mc="http://schemas.openxmlformats.org/markup-compatibility/2006" xmlns:p14="http://schemas.microsoft.com/office/powerpoint/2010/main">
    <mc:Choice Requires="p14">
      <p:transition spd="slow" p14:dur="2000" advTm="20072"/>
    </mc:Choice>
    <mc:Fallback xmlns="">
      <p:transition spd="slow" advTm="20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0DDBE1A-971C-4E27-9807-BB3797AB4A48}"/>
              </a:ext>
            </a:extLst>
          </p:cNvPr>
          <p:cNvSpPr/>
          <p:nvPr/>
        </p:nvSpPr>
        <p:spPr>
          <a:xfrm>
            <a:off x="525886" y="2204585"/>
            <a:ext cx="7689842" cy="2603159"/>
          </a:xfrm>
          <a:prstGeom prst="rect">
            <a:avLst/>
          </a:prstGeom>
          <a:solidFill>
            <a:srgbClr val="BCDA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2" name="Title 1">
            <a:extLst>
              <a:ext uri="{FF2B5EF4-FFF2-40B4-BE49-F238E27FC236}">
                <a16:creationId xmlns:a16="http://schemas.microsoft.com/office/drawing/2014/main" id="{98C2901D-DC8B-9049-A05F-F03FBACBC37B}"/>
              </a:ext>
            </a:extLst>
          </p:cNvPr>
          <p:cNvSpPr>
            <a:spLocks noGrp="1"/>
          </p:cNvSpPr>
          <p:nvPr>
            <p:ph type="title"/>
          </p:nvPr>
        </p:nvSpPr>
        <p:spPr>
          <a:xfrm>
            <a:off x="458231" y="1131542"/>
            <a:ext cx="5536587" cy="397370"/>
          </a:xfrm>
        </p:spPr>
        <p:txBody>
          <a:bodyPr/>
          <a:lstStyle/>
          <a:p>
            <a:r>
              <a:rPr lang="en-US" dirty="0"/>
              <a:t>Telemedicine: Using MDLIVE*</a:t>
            </a:r>
          </a:p>
        </p:txBody>
      </p:sp>
      <p:sp>
        <p:nvSpPr>
          <p:cNvPr id="4" name="Slide Number Placeholder 3">
            <a:extLst>
              <a:ext uri="{FF2B5EF4-FFF2-40B4-BE49-F238E27FC236}">
                <a16:creationId xmlns:a16="http://schemas.microsoft.com/office/drawing/2014/main" id="{54E57539-47BA-444E-82FE-68F96A36BA0B}"/>
              </a:ext>
            </a:extLst>
          </p:cNvPr>
          <p:cNvSpPr>
            <a:spLocks noGrp="1"/>
          </p:cNvSpPr>
          <p:nvPr>
            <p:ph type="sldNum" sz="quarter" idx="4"/>
          </p:nvPr>
        </p:nvSpPr>
        <p:spPr/>
        <p:txBody>
          <a:bodyPr/>
          <a:lstStyle/>
          <a:p>
            <a:fld id="{394606BD-0334-E646-A4C0-36CF658FFFDB}" type="slidenum">
              <a:rPr lang="en-US" smtClean="0"/>
              <a:pPr/>
              <a:t>8</a:t>
            </a:fld>
            <a:endParaRPr lang="en-US" sz="900" dirty="0"/>
          </a:p>
        </p:txBody>
      </p:sp>
      <p:sp>
        <p:nvSpPr>
          <p:cNvPr id="10" name="Rectangle 9">
            <a:extLst>
              <a:ext uri="{FF2B5EF4-FFF2-40B4-BE49-F238E27FC236}">
                <a16:creationId xmlns:a16="http://schemas.microsoft.com/office/drawing/2014/main" id="{DA7B0675-2484-4B51-930F-1178D2D70480}"/>
              </a:ext>
            </a:extLst>
          </p:cNvPr>
          <p:cNvSpPr/>
          <p:nvPr/>
        </p:nvSpPr>
        <p:spPr>
          <a:xfrm>
            <a:off x="6444271" y="2579047"/>
            <a:ext cx="1240277" cy="233464"/>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err="1">
              <a:solidFill>
                <a:schemeClr val="accent2"/>
              </a:solidFill>
              <a:latin typeface="Tahoma"/>
            </a:endParaRPr>
          </a:p>
        </p:txBody>
      </p:sp>
      <p:sp>
        <p:nvSpPr>
          <p:cNvPr id="11" name="TextBox 10">
            <a:extLst>
              <a:ext uri="{FF2B5EF4-FFF2-40B4-BE49-F238E27FC236}">
                <a16:creationId xmlns:a16="http://schemas.microsoft.com/office/drawing/2014/main" id="{3A0F5DC1-2F28-4E84-95B5-9184EA8036CA}"/>
              </a:ext>
            </a:extLst>
          </p:cNvPr>
          <p:cNvSpPr txBox="1"/>
          <p:nvPr/>
        </p:nvSpPr>
        <p:spPr>
          <a:xfrm>
            <a:off x="1600356" y="2653044"/>
            <a:ext cx="1151277" cy="323165"/>
          </a:xfrm>
          <a:prstGeom prst="rect">
            <a:avLst/>
          </a:prstGeom>
          <a:noFill/>
        </p:spPr>
        <p:txBody>
          <a:bodyPr wrap="none" rtlCol="0">
            <a:spAutoFit/>
          </a:bodyPr>
          <a:lstStyle/>
          <a:p>
            <a:pPr>
              <a:spcBef>
                <a:spcPts val="450"/>
              </a:spcBef>
              <a:buClr>
                <a:schemeClr val="tx2"/>
              </a:buClr>
            </a:pPr>
            <a:r>
              <a:rPr lang="en-US" sz="1500" dirty="0">
                <a:latin typeface="Tahoma"/>
                <a:cs typeface="Tahoma"/>
                <a:hlinkClick r:id="rId5"/>
              </a:rPr>
              <a:t>Get Started</a:t>
            </a:r>
            <a:endParaRPr lang="en-US" sz="1500" dirty="0">
              <a:latin typeface="Tahoma"/>
              <a:cs typeface="Tahoma"/>
            </a:endParaRPr>
          </a:p>
        </p:txBody>
      </p:sp>
      <p:sp>
        <p:nvSpPr>
          <p:cNvPr id="13" name="TextBox 12">
            <a:extLst>
              <a:ext uri="{FF2B5EF4-FFF2-40B4-BE49-F238E27FC236}">
                <a16:creationId xmlns:a16="http://schemas.microsoft.com/office/drawing/2014/main" id="{DB1D7288-FF6F-421C-87EF-444050C25B1E}"/>
              </a:ext>
            </a:extLst>
          </p:cNvPr>
          <p:cNvSpPr txBox="1"/>
          <p:nvPr/>
        </p:nvSpPr>
        <p:spPr>
          <a:xfrm>
            <a:off x="1600356" y="3433719"/>
            <a:ext cx="2843056" cy="1651734"/>
          </a:xfrm>
          <a:prstGeom prst="rect">
            <a:avLst/>
          </a:prstGeom>
          <a:noFill/>
        </p:spPr>
        <p:txBody>
          <a:bodyPr wrap="square" rtlCol="0">
            <a:spAutoFit/>
          </a:bodyPr>
          <a:lstStyle/>
          <a:p>
            <a:pPr>
              <a:spcAft>
                <a:spcPts val="450"/>
              </a:spcAft>
            </a:pPr>
            <a:r>
              <a:rPr lang="en-US" sz="1500" b="1" dirty="0">
                <a:latin typeface="Tahoma"/>
                <a:cs typeface="Tahoma"/>
              </a:rPr>
              <a:t>Complete your health profile (one time) </a:t>
            </a:r>
          </a:p>
          <a:p>
            <a:pPr marL="257175" indent="-128588">
              <a:buClr>
                <a:srgbClr val="005373"/>
              </a:buClr>
              <a:buSzPct val="13000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Add dependents, spouse, pharmacy and healthcare provider, and any health condition information </a:t>
            </a:r>
          </a:p>
          <a:p>
            <a:pPr>
              <a:spcBef>
                <a:spcPts val="450"/>
              </a:spcBef>
              <a:buClr>
                <a:schemeClr val="tx2"/>
              </a:buClr>
            </a:pPr>
            <a:endParaRPr lang="en-US" sz="1500" dirty="0">
              <a:latin typeface="Tahoma"/>
              <a:cs typeface="Tahoma"/>
            </a:endParaRPr>
          </a:p>
        </p:txBody>
      </p:sp>
      <p:pic>
        <p:nvPicPr>
          <p:cNvPr id="7" name="Picture 6">
            <a:extLst>
              <a:ext uri="{FF2B5EF4-FFF2-40B4-BE49-F238E27FC236}">
                <a16:creationId xmlns:a16="http://schemas.microsoft.com/office/drawing/2014/main" id="{412BCF5D-84D0-4962-8DF8-66F03FB15FD5}"/>
              </a:ext>
            </a:extLst>
          </p:cNvPr>
          <p:cNvPicPr>
            <a:picLocks noChangeAspect="1"/>
          </p:cNvPicPr>
          <p:nvPr/>
        </p:nvPicPr>
        <p:blipFill>
          <a:blip r:embed="rId6"/>
          <a:stretch>
            <a:fillRect/>
          </a:stretch>
        </p:blipFill>
        <p:spPr>
          <a:xfrm>
            <a:off x="4280578" y="2157001"/>
            <a:ext cx="4549097" cy="2861066"/>
          </a:xfrm>
          <a:prstGeom prst="rect">
            <a:avLst/>
          </a:prstGeom>
        </p:spPr>
      </p:pic>
      <p:pic>
        <p:nvPicPr>
          <p:cNvPr id="12" name="Picture 2" descr="C:\Users\khagen1\AppData\Local\Temp\1\SNAGHTML188dc44f.PNG">
            <a:extLst>
              <a:ext uri="{FF2B5EF4-FFF2-40B4-BE49-F238E27FC236}">
                <a16:creationId xmlns:a16="http://schemas.microsoft.com/office/drawing/2014/main" id="{613DDCF3-B8A9-4420-98FA-FDE0A00E7A1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040" b="20525"/>
          <a:stretch/>
        </p:blipFill>
        <p:spPr bwMode="auto">
          <a:xfrm>
            <a:off x="4979846" y="2356901"/>
            <a:ext cx="3150560" cy="20150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3E6A896-F1A1-48C7-83C7-6144E99D5783}"/>
              </a:ext>
            </a:extLst>
          </p:cNvPr>
          <p:cNvPicPr>
            <a:picLocks noChangeAspect="1"/>
          </p:cNvPicPr>
          <p:nvPr/>
        </p:nvPicPr>
        <p:blipFill>
          <a:blip r:embed="rId8"/>
          <a:stretch>
            <a:fillRect/>
          </a:stretch>
        </p:blipFill>
        <p:spPr>
          <a:xfrm>
            <a:off x="883399" y="2529017"/>
            <a:ext cx="603218" cy="594302"/>
          </a:xfrm>
          <a:prstGeom prst="rect">
            <a:avLst/>
          </a:prstGeom>
        </p:spPr>
      </p:pic>
      <p:pic>
        <p:nvPicPr>
          <p:cNvPr id="16" name="Graphic 15" descr="Cursor">
            <a:extLst>
              <a:ext uri="{FF2B5EF4-FFF2-40B4-BE49-F238E27FC236}">
                <a16:creationId xmlns:a16="http://schemas.microsoft.com/office/drawing/2014/main" id="{9AB4B7D3-685E-4513-9030-F4CC9F71BAB2}"/>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6200000">
            <a:off x="2517529" y="2362687"/>
            <a:ext cx="518747" cy="518747"/>
          </a:xfrm>
          <a:prstGeom prst="rect">
            <a:avLst/>
          </a:prstGeom>
        </p:spPr>
      </p:pic>
      <p:sp>
        <p:nvSpPr>
          <p:cNvPr id="17" name="Oval 16">
            <a:extLst>
              <a:ext uri="{FF2B5EF4-FFF2-40B4-BE49-F238E27FC236}">
                <a16:creationId xmlns:a16="http://schemas.microsoft.com/office/drawing/2014/main" id="{67B2DB58-840D-4EDD-9FF9-972E08D4B789}"/>
              </a:ext>
            </a:extLst>
          </p:cNvPr>
          <p:cNvSpPr/>
          <p:nvPr/>
        </p:nvSpPr>
        <p:spPr>
          <a:xfrm>
            <a:off x="781897" y="3921919"/>
            <a:ext cx="794708" cy="55052"/>
          </a:xfrm>
          <a:prstGeom prst="ellipse">
            <a:avLst/>
          </a:prstGeom>
          <a:solidFill>
            <a:srgbClr val="A6A6A6">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pic>
        <p:nvPicPr>
          <p:cNvPr id="9" name="Picture 8">
            <a:extLst>
              <a:ext uri="{FF2B5EF4-FFF2-40B4-BE49-F238E27FC236}">
                <a16:creationId xmlns:a16="http://schemas.microsoft.com/office/drawing/2014/main" id="{7DB8DE5E-898A-43AC-823F-7EA44174A97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961" b="89844" l="9375" r="89844">
                        <a14:foregroundMark x1="9375" y1="39844" x2="9375" y2="48047"/>
                      </a14:backgroundRemoval>
                    </a14:imgEffect>
                  </a14:imgLayer>
                </a14:imgProps>
              </a:ext>
            </a:extLst>
          </a:blip>
          <a:stretch>
            <a:fillRect/>
          </a:stretch>
        </p:blipFill>
        <p:spPr>
          <a:xfrm>
            <a:off x="793409" y="3317379"/>
            <a:ext cx="783196" cy="783196"/>
          </a:xfrm>
          <a:prstGeom prst="rect">
            <a:avLst/>
          </a:prstGeom>
        </p:spPr>
      </p:pic>
      <p:sp>
        <p:nvSpPr>
          <p:cNvPr id="18" name="TextBox 17">
            <a:extLst>
              <a:ext uri="{FF2B5EF4-FFF2-40B4-BE49-F238E27FC236}">
                <a16:creationId xmlns:a16="http://schemas.microsoft.com/office/drawing/2014/main" id="{43175605-F1D4-4FC0-90AC-F83B001858EC}"/>
              </a:ext>
            </a:extLst>
          </p:cNvPr>
          <p:cNvSpPr txBox="1"/>
          <p:nvPr/>
        </p:nvSpPr>
        <p:spPr>
          <a:xfrm>
            <a:off x="7134651" y="5726084"/>
            <a:ext cx="1872761" cy="230832"/>
          </a:xfrm>
          <a:prstGeom prst="rect">
            <a:avLst/>
          </a:prstGeom>
          <a:noFill/>
        </p:spPr>
        <p:txBody>
          <a:bodyPr wrap="square" rtlCol="0">
            <a:spAutoFit/>
          </a:bodyPr>
          <a:lstStyle/>
          <a:p>
            <a:pPr>
              <a:spcBef>
                <a:spcPts val="450"/>
              </a:spcBef>
              <a:buClr>
                <a:srgbClr val="073F5E"/>
              </a:buClr>
            </a:pPr>
            <a:r>
              <a:rPr lang="en-US" sz="900" dirty="0">
                <a:latin typeface="Tahoma"/>
                <a:cs typeface="Tahoma"/>
              </a:rPr>
              <a:t>*Availability varies per group</a:t>
            </a:r>
          </a:p>
        </p:txBody>
      </p:sp>
      <p:sp>
        <p:nvSpPr>
          <p:cNvPr id="19" name="Subtitle 5">
            <a:extLst>
              <a:ext uri="{FF2B5EF4-FFF2-40B4-BE49-F238E27FC236}">
                <a16:creationId xmlns:a16="http://schemas.microsoft.com/office/drawing/2014/main" id="{2D1CA427-1486-4685-A5EF-EA0A53C085D0}"/>
              </a:ext>
            </a:extLst>
          </p:cNvPr>
          <p:cNvSpPr txBox="1">
            <a:spLocks/>
          </p:cNvSpPr>
          <p:nvPr/>
        </p:nvSpPr>
        <p:spPr>
          <a:xfrm>
            <a:off x="4280578" y="5397349"/>
            <a:ext cx="2752558" cy="31904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dirty="0"/>
              <a:t>Audio Call In: 1-855-852-7677</a:t>
            </a:r>
            <a:br>
              <a:rPr lang="en-US" sz="1500" dirty="0"/>
            </a:br>
            <a:r>
              <a:rPr lang="en-US" sz="1500" dirty="0"/>
              <a:t>Access Code: 2384263</a:t>
            </a:r>
          </a:p>
        </p:txBody>
      </p:sp>
      <p:pic>
        <p:nvPicPr>
          <p:cNvPr id="6" name="Audio 5">
            <a:hlinkClick r:id="" action="ppaction://media"/>
            <a:extLst>
              <a:ext uri="{FF2B5EF4-FFF2-40B4-BE49-F238E27FC236}">
                <a16:creationId xmlns:a16="http://schemas.microsoft.com/office/drawing/2014/main" id="{1501FA2B-92FC-4042-AA4B-5030EA950D4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64074135"/>
      </p:ext>
    </p:extLst>
  </p:cSld>
  <p:clrMapOvr>
    <a:masterClrMapping/>
  </p:clrMapOvr>
  <mc:AlternateContent xmlns:mc="http://schemas.openxmlformats.org/markup-compatibility/2006" xmlns:p14="http://schemas.microsoft.com/office/powerpoint/2010/main">
    <mc:Choice Requires="p14">
      <p:transition spd="slow" p14:dur="2000" advTm="48110"/>
    </mc:Choice>
    <mc:Fallback xmlns="">
      <p:transition spd="slow" advTm="48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FD78780A-EB83-4C52-91DE-481A344A5DE0}"/>
              </a:ext>
            </a:extLst>
          </p:cNvPr>
          <p:cNvPicPr>
            <a:picLocks noChangeAspect="1"/>
          </p:cNvPicPr>
          <p:nvPr/>
        </p:nvPicPr>
        <p:blipFill>
          <a:blip r:embed="rId5"/>
          <a:stretch>
            <a:fillRect/>
          </a:stretch>
        </p:blipFill>
        <p:spPr>
          <a:xfrm>
            <a:off x="4963895" y="1501480"/>
            <a:ext cx="3913055" cy="3585486"/>
          </a:xfrm>
          <a:prstGeom prst="rect">
            <a:avLst/>
          </a:prstGeom>
        </p:spPr>
      </p:pic>
      <p:sp>
        <p:nvSpPr>
          <p:cNvPr id="2" name="Title 1">
            <a:extLst>
              <a:ext uri="{FF2B5EF4-FFF2-40B4-BE49-F238E27FC236}">
                <a16:creationId xmlns:a16="http://schemas.microsoft.com/office/drawing/2014/main" id="{98C2901D-DC8B-9049-A05F-F03FBACBC37B}"/>
              </a:ext>
            </a:extLst>
          </p:cNvPr>
          <p:cNvSpPr>
            <a:spLocks noGrp="1"/>
          </p:cNvSpPr>
          <p:nvPr>
            <p:ph type="title"/>
          </p:nvPr>
        </p:nvSpPr>
        <p:spPr>
          <a:xfrm>
            <a:off x="458231" y="1131542"/>
            <a:ext cx="5536587" cy="397370"/>
          </a:xfrm>
        </p:spPr>
        <p:txBody>
          <a:bodyPr/>
          <a:lstStyle/>
          <a:p>
            <a:r>
              <a:rPr lang="en-US" dirty="0"/>
              <a:t>Telemedicine: Using MDLIVE*</a:t>
            </a:r>
          </a:p>
        </p:txBody>
      </p:sp>
      <p:sp>
        <p:nvSpPr>
          <p:cNvPr id="4" name="Slide Number Placeholder 3">
            <a:extLst>
              <a:ext uri="{FF2B5EF4-FFF2-40B4-BE49-F238E27FC236}">
                <a16:creationId xmlns:a16="http://schemas.microsoft.com/office/drawing/2014/main" id="{54E57539-47BA-444E-82FE-68F96A36BA0B}"/>
              </a:ext>
            </a:extLst>
          </p:cNvPr>
          <p:cNvSpPr>
            <a:spLocks noGrp="1"/>
          </p:cNvSpPr>
          <p:nvPr>
            <p:ph type="sldNum" sz="quarter" idx="4"/>
          </p:nvPr>
        </p:nvSpPr>
        <p:spPr/>
        <p:txBody>
          <a:bodyPr/>
          <a:lstStyle/>
          <a:p>
            <a:fld id="{394606BD-0334-E646-A4C0-36CF658FFFDB}" type="slidenum">
              <a:rPr lang="en-US" smtClean="0"/>
              <a:pPr/>
              <a:t>9</a:t>
            </a:fld>
            <a:endParaRPr lang="en-US" sz="900" dirty="0"/>
          </a:p>
        </p:txBody>
      </p:sp>
      <p:sp>
        <p:nvSpPr>
          <p:cNvPr id="20" name="Oval 19">
            <a:extLst>
              <a:ext uri="{FF2B5EF4-FFF2-40B4-BE49-F238E27FC236}">
                <a16:creationId xmlns:a16="http://schemas.microsoft.com/office/drawing/2014/main" id="{35AFD692-CFD1-4A83-A5EC-F900B22228BE}"/>
              </a:ext>
            </a:extLst>
          </p:cNvPr>
          <p:cNvSpPr/>
          <p:nvPr/>
        </p:nvSpPr>
        <p:spPr>
          <a:xfrm>
            <a:off x="6026351" y="2611630"/>
            <a:ext cx="514350" cy="514350"/>
          </a:xfrm>
          <a:prstGeom prst="ellipse">
            <a:avLst/>
          </a:prstGeom>
          <a:solidFill>
            <a:srgbClr val="E96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22" name="TextBox 21">
            <a:extLst>
              <a:ext uri="{FF2B5EF4-FFF2-40B4-BE49-F238E27FC236}">
                <a16:creationId xmlns:a16="http://schemas.microsoft.com/office/drawing/2014/main" id="{2BD55302-DED8-48E9-ADCD-E4E6ECD3F10C}"/>
              </a:ext>
            </a:extLst>
          </p:cNvPr>
          <p:cNvSpPr txBox="1"/>
          <p:nvPr/>
        </p:nvSpPr>
        <p:spPr>
          <a:xfrm>
            <a:off x="6105384" y="2653912"/>
            <a:ext cx="370570" cy="438582"/>
          </a:xfrm>
          <a:prstGeom prst="rect">
            <a:avLst/>
          </a:prstGeom>
          <a:noFill/>
        </p:spPr>
        <p:txBody>
          <a:bodyPr wrap="square" rtlCol="0">
            <a:spAutoFit/>
          </a:bodyPr>
          <a:lstStyle/>
          <a:p>
            <a:pPr algn="ctr">
              <a:spcAft>
                <a:spcPts val="450"/>
              </a:spcAft>
            </a:pPr>
            <a:r>
              <a:rPr lang="en-US" sz="225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en-US" sz="2250" dirty="0">
              <a:solidFill>
                <a:schemeClr val="bg1"/>
              </a:solidFill>
              <a:latin typeface="Tahoma"/>
              <a:cs typeface="Tahoma"/>
            </a:endParaRPr>
          </a:p>
        </p:txBody>
      </p:sp>
      <p:sp>
        <p:nvSpPr>
          <p:cNvPr id="23" name="TextBox 22">
            <a:extLst>
              <a:ext uri="{FF2B5EF4-FFF2-40B4-BE49-F238E27FC236}">
                <a16:creationId xmlns:a16="http://schemas.microsoft.com/office/drawing/2014/main" id="{2C1D5F2A-B97A-43DD-89C4-A8A1E8E80CC7}"/>
              </a:ext>
            </a:extLst>
          </p:cNvPr>
          <p:cNvSpPr txBox="1"/>
          <p:nvPr/>
        </p:nvSpPr>
        <p:spPr>
          <a:xfrm>
            <a:off x="6172126" y="4052385"/>
            <a:ext cx="222800" cy="438582"/>
          </a:xfrm>
          <a:prstGeom prst="rect">
            <a:avLst/>
          </a:prstGeom>
          <a:noFill/>
        </p:spPr>
        <p:txBody>
          <a:bodyPr wrap="square" rtlCol="0">
            <a:spAutoFit/>
          </a:bodyPr>
          <a:lstStyle/>
          <a:p>
            <a:pPr algn="ctr">
              <a:spcAft>
                <a:spcPts val="450"/>
              </a:spcAft>
            </a:pPr>
            <a:r>
              <a:rPr lang="en-US" sz="225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en-US" sz="2250" dirty="0">
              <a:solidFill>
                <a:schemeClr val="bg1"/>
              </a:solidFill>
              <a:latin typeface="Tahoma"/>
              <a:cs typeface="Tahoma"/>
            </a:endParaRPr>
          </a:p>
        </p:txBody>
      </p:sp>
      <p:sp>
        <p:nvSpPr>
          <p:cNvPr id="26" name="Rectangle 25">
            <a:extLst>
              <a:ext uri="{FF2B5EF4-FFF2-40B4-BE49-F238E27FC236}">
                <a16:creationId xmlns:a16="http://schemas.microsoft.com/office/drawing/2014/main" id="{36A73BF0-A4FD-45BC-9DB0-FEDE61F572CD}"/>
              </a:ext>
            </a:extLst>
          </p:cNvPr>
          <p:cNvSpPr/>
          <p:nvPr/>
        </p:nvSpPr>
        <p:spPr>
          <a:xfrm>
            <a:off x="5322973" y="2201764"/>
            <a:ext cx="3194900" cy="16796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latin typeface="Tahoma"/>
            </a:endParaRPr>
          </a:p>
        </p:txBody>
      </p:sp>
      <p:pic>
        <p:nvPicPr>
          <p:cNvPr id="27" name="Picture 26">
            <a:extLst>
              <a:ext uri="{FF2B5EF4-FFF2-40B4-BE49-F238E27FC236}">
                <a16:creationId xmlns:a16="http://schemas.microsoft.com/office/drawing/2014/main" id="{F86D3A2B-15FE-4EFA-92F9-4A61E797F17F}"/>
              </a:ext>
            </a:extLst>
          </p:cNvPr>
          <p:cNvPicPr>
            <a:picLocks noChangeAspect="1"/>
          </p:cNvPicPr>
          <p:nvPr/>
        </p:nvPicPr>
        <p:blipFill>
          <a:blip r:embed="rId5"/>
          <a:stretch>
            <a:fillRect/>
          </a:stretch>
        </p:blipFill>
        <p:spPr>
          <a:xfrm>
            <a:off x="323317" y="1501480"/>
            <a:ext cx="3913055" cy="3585486"/>
          </a:xfrm>
          <a:prstGeom prst="rect">
            <a:avLst/>
          </a:prstGeom>
        </p:spPr>
      </p:pic>
      <p:sp>
        <p:nvSpPr>
          <p:cNvPr id="28" name="Rectangle 27">
            <a:extLst>
              <a:ext uri="{FF2B5EF4-FFF2-40B4-BE49-F238E27FC236}">
                <a16:creationId xmlns:a16="http://schemas.microsoft.com/office/drawing/2014/main" id="{D5A81101-3F2C-4598-A619-584F34B8AEA6}"/>
              </a:ext>
            </a:extLst>
          </p:cNvPr>
          <p:cNvSpPr/>
          <p:nvPr/>
        </p:nvSpPr>
        <p:spPr>
          <a:xfrm>
            <a:off x="680761" y="2236240"/>
            <a:ext cx="3194900" cy="16796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latin typeface="Tahoma"/>
            </a:endParaRPr>
          </a:p>
        </p:txBody>
      </p:sp>
      <p:sp>
        <p:nvSpPr>
          <p:cNvPr id="29" name="Oval 28">
            <a:extLst>
              <a:ext uri="{FF2B5EF4-FFF2-40B4-BE49-F238E27FC236}">
                <a16:creationId xmlns:a16="http://schemas.microsoft.com/office/drawing/2014/main" id="{2043AE25-476C-45A6-B4BC-E7B1C6B42F42}"/>
              </a:ext>
            </a:extLst>
          </p:cNvPr>
          <p:cNvSpPr/>
          <p:nvPr/>
        </p:nvSpPr>
        <p:spPr>
          <a:xfrm>
            <a:off x="887372" y="4872575"/>
            <a:ext cx="514350" cy="51435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30" name="Oval 29">
            <a:extLst>
              <a:ext uri="{FF2B5EF4-FFF2-40B4-BE49-F238E27FC236}">
                <a16:creationId xmlns:a16="http://schemas.microsoft.com/office/drawing/2014/main" id="{42FABC24-67C2-4197-BE53-A53587D974A8}"/>
              </a:ext>
            </a:extLst>
          </p:cNvPr>
          <p:cNvSpPr/>
          <p:nvPr/>
        </p:nvSpPr>
        <p:spPr>
          <a:xfrm>
            <a:off x="5954676" y="4871615"/>
            <a:ext cx="514350" cy="51435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31" name="TextBox 30">
            <a:extLst>
              <a:ext uri="{FF2B5EF4-FFF2-40B4-BE49-F238E27FC236}">
                <a16:creationId xmlns:a16="http://schemas.microsoft.com/office/drawing/2014/main" id="{4827D83A-7E48-46AB-9A7D-590DAF5CC6AD}"/>
              </a:ext>
            </a:extLst>
          </p:cNvPr>
          <p:cNvSpPr txBox="1"/>
          <p:nvPr/>
        </p:nvSpPr>
        <p:spPr>
          <a:xfrm>
            <a:off x="966406" y="4914856"/>
            <a:ext cx="370570" cy="438582"/>
          </a:xfrm>
          <a:prstGeom prst="rect">
            <a:avLst/>
          </a:prstGeom>
          <a:noFill/>
        </p:spPr>
        <p:txBody>
          <a:bodyPr wrap="square" rtlCol="0">
            <a:spAutoFit/>
          </a:bodyPr>
          <a:lstStyle/>
          <a:p>
            <a:pPr algn="ctr">
              <a:spcAft>
                <a:spcPts val="450"/>
              </a:spcAft>
            </a:pPr>
            <a:r>
              <a:rPr lang="en-US" sz="225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en-US" sz="2250" dirty="0">
              <a:solidFill>
                <a:schemeClr val="bg1"/>
              </a:solidFill>
              <a:latin typeface="Tahoma"/>
              <a:cs typeface="Tahoma"/>
            </a:endParaRPr>
          </a:p>
        </p:txBody>
      </p:sp>
      <p:sp>
        <p:nvSpPr>
          <p:cNvPr id="32" name="TextBox 31">
            <a:extLst>
              <a:ext uri="{FF2B5EF4-FFF2-40B4-BE49-F238E27FC236}">
                <a16:creationId xmlns:a16="http://schemas.microsoft.com/office/drawing/2014/main" id="{3B0D8147-FA81-4D8E-95AA-134D640D80B2}"/>
              </a:ext>
            </a:extLst>
          </p:cNvPr>
          <p:cNvSpPr txBox="1"/>
          <p:nvPr/>
        </p:nvSpPr>
        <p:spPr>
          <a:xfrm>
            <a:off x="6100451" y="4922607"/>
            <a:ext cx="222800" cy="438582"/>
          </a:xfrm>
          <a:prstGeom prst="rect">
            <a:avLst/>
          </a:prstGeom>
          <a:noFill/>
        </p:spPr>
        <p:txBody>
          <a:bodyPr wrap="square" rtlCol="0">
            <a:spAutoFit/>
          </a:bodyPr>
          <a:lstStyle/>
          <a:p>
            <a:pPr algn="ctr">
              <a:spcAft>
                <a:spcPts val="450"/>
              </a:spcAft>
            </a:pPr>
            <a:r>
              <a:rPr lang="en-US" sz="225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en-US" sz="2250" dirty="0">
              <a:solidFill>
                <a:schemeClr val="bg1"/>
              </a:solidFill>
              <a:latin typeface="Tahoma"/>
              <a:cs typeface="Tahoma"/>
            </a:endParaRPr>
          </a:p>
        </p:txBody>
      </p:sp>
      <p:sp>
        <p:nvSpPr>
          <p:cNvPr id="33" name="TextBox 32">
            <a:extLst>
              <a:ext uri="{FF2B5EF4-FFF2-40B4-BE49-F238E27FC236}">
                <a16:creationId xmlns:a16="http://schemas.microsoft.com/office/drawing/2014/main" id="{F83169F8-C03C-47E3-823B-B222AE3857FE}"/>
              </a:ext>
            </a:extLst>
          </p:cNvPr>
          <p:cNvSpPr txBox="1"/>
          <p:nvPr/>
        </p:nvSpPr>
        <p:spPr>
          <a:xfrm>
            <a:off x="1445037" y="5014333"/>
            <a:ext cx="2274982" cy="253916"/>
          </a:xfrm>
          <a:prstGeom prst="rect">
            <a:avLst/>
          </a:prstGeom>
          <a:noFill/>
        </p:spPr>
        <p:txBody>
          <a:bodyPr wrap="none" rtlCol="0">
            <a:spAutoFit/>
          </a:bodyPr>
          <a:lstStyle/>
          <a:p>
            <a:pPr>
              <a:spcAft>
                <a:spcPts val="450"/>
              </a:spcAft>
            </a:pPr>
            <a:r>
              <a:rPr lang="en-US" sz="1050" dirty="0">
                <a:latin typeface="Tahoma" panose="020B0604030504040204" pitchFamily="34" charset="0"/>
                <a:ea typeface="Tahoma" panose="020B0604030504040204" pitchFamily="34" charset="0"/>
                <a:cs typeface="Tahoma" panose="020B0604030504040204" pitchFamily="34" charset="0"/>
              </a:rPr>
              <a:t>Choose you or your family member</a:t>
            </a:r>
            <a:endParaRPr lang="en-US" dirty="0">
              <a:latin typeface="Tahoma"/>
              <a:cs typeface="Tahoma"/>
            </a:endParaRPr>
          </a:p>
        </p:txBody>
      </p:sp>
      <p:sp>
        <p:nvSpPr>
          <p:cNvPr id="34" name="TextBox 33">
            <a:extLst>
              <a:ext uri="{FF2B5EF4-FFF2-40B4-BE49-F238E27FC236}">
                <a16:creationId xmlns:a16="http://schemas.microsoft.com/office/drawing/2014/main" id="{A27FCC23-06C5-4416-BCCD-31CB022C6A34}"/>
              </a:ext>
            </a:extLst>
          </p:cNvPr>
          <p:cNvSpPr txBox="1"/>
          <p:nvPr/>
        </p:nvSpPr>
        <p:spPr>
          <a:xfrm>
            <a:off x="6512341" y="5013373"/>
            <a:ext cx="1502334" cy="253916"/>
          </a:xfrm>
          <a:prstGeom prst="rect">
            <a:avLst/>
          </a:prstGeom>
          <a:noFill/>
        </p:spPr>
        <p:txBody>
          <a:bodyPr wrap="none" rtlCol="0">
            <a:spAutoFit/>
          </a:bodyPr>
          <a:lstStyle/>
          <a:p>
            <a:pPr>
              <a:spcAft>
                <a:spcPts val="450"/>
              </a:spcAft>
            </a:pPr>
            <a:r>
              <a:rPr lang="en-US" sz="1050" dirty="0">
                <a:latin typeface="Tahoma" panose="020B0604030504040204" pitchFamily="34" charset="0"/>
                <a:ea typeface="Tahoma" panose="020B0604030504040204" pitchFamily="34" charset="0"/>
                <a:cs typeface="Tahoma" panose="020B0604030504040204" pitchFamily="34" charset="0"/>
              </a:rPr>
              <a:t>Select the type of visit</a:t>
            </a:r>
            <a:endParaRPr lang="en-US" dirty="0">
              <a:latin typeface="Tahoma"/>
              <a:cs typeface="Tahoma"/>
            </a:endParaRPr>
          </a:p>
        </p:txBody>
      </p:sp>
      <p:pic>
        <p:nvPicPr>
          <p:cNvPr id="35" name="Picture 34">
            <a:extLst>
              <a:ext uri="{FF2B5EF4-FFF2-40B4-BE49-F238E27FC236}">
                <a16:creationId xmlns:a16="http://schemas.microsoft.com/office/drawing/2014/main" id="{44439203-AF29-41C7-AA36-504C9F826A00}"/>
              </a:ext>
            </a:extLst>
          </p:cNvPr>
          <p:cNvPicPr>
            <a:picLocks noChangeAspect="1"/>
          </p:cNvPicPr>
          <p:nvPr/>
        </p:nvPicPr>
        <p:blipFill>
          <a:blip r:embed="rId6"/>
          <a:stretch>
            <a:fillRect/>
          </a:stretch>
        </p:blipFill>
        <p:spPr>
          <a:xfrm>
            <a:off x="680761" y="2236240"/>
            <a:ext cx="3194900" cy="1309346"/>
          </a:xfrm>
          <a:prstGeom prst="rect">
            <a:avLst/>
          </a:prstGeom>
          <a:effectLst/>
        </p:spPr>
      </p:pic>
      <p:pic>
        <p:nvPicPr>
          <p:cNvPr id="36" name="Picture 35">
            <a:extLst>
              <a:ext uri="{FF2B5EF4-FFF2-40B4-BE49-F238E27FC236}">
                <a16:creationId xmlns:a16="http://schemas.microsoft.com/office/drawing/2014/main" id="{58E36AA4-FE5D-4632-BBFB-42720E926F08}"/>
              </a:ext>
            </a:extLst>
          </p:cNvPr>
          <p:cNvPicPr>
            <a:picLocks noChangeAspect="1"/>
          </p:cNvPicPr>
          <p:nvPr/>
        </p:nvPicPr>
        <p:blipFill>
          <a:blip r:embed="rId7"/>
          <a:stretch>
            <a:fillRect/>
          </a:stretch>
        </p:blipFill>
        <p:spPr>
          <a:xfrm>
            <a:off x="5896562" y="2218643"/>
            <a:ext cx="2118716" cy="1645920"/>
          </a:xfrm>
          <a:prstGeom prst="rect">
            <a:avLst/>
          </a:prstGeom>
        </p:spPr>
      </p:pic>
      <p:sp>
        <p:nvSpPr>
          <p:cNvPr id="19" name="TextBox 18">
            <a:extLst>
              <a:ext uri="{FF2B5EF4-FFF2-40B4-BE49-F238E27FC236}">
                <a16:creationId xmlns:a16="http://schemas.microsoft.com/office/drawing/2014/main" id="{2D3D7CB8-DF67-4B49-A15A-4ED5A34E084D}"/>
              </a:ext>
            </a:extLst>
          </p:cNvPr>
          <p:cNvSpPr txBox="1"/>
          <p:nvPr/>
        </p:nvSpPr>
        <p:spPr>
          <a:xfrm>
            <a:off x="7134651" y="5726084"/>
            <a:ext cx="1872761" cy="230832"/>
          </a:xfrm>
          <a:prstGeom prst="rect">
            <a:avLst/>
          </a:prstGeom>
          <a:noFill/>
        </p:spPr>
        <p:txBody>
          <a:bodyPr wrap="square" rtlCol="0">
            <a:spAutoFit/>
          </a:bodyPr>
          <a:lstStyle/>
          <a:p>
            <a:pPr>
              <a:spcBef>
                <a:spcPts val="450"/>
              </a:spcBef>
              <a:buClr>
                <a:srgbClr val="073F5E"/>
              </a:buClr>
            </a:pPr>
            <a:r>
              <a:rPr lang="en-US" sz="900" dirty="0">
                <a:latin typeface="Tahoma"/>
                <a:cs typeface="Tahoma"/>
              </a:rPr>
              <a:t>*Availability varies per group</a:t>
            </a:r>
          </a:p>
        </p:txBody>
      </p:sp>
      <p:sp>
        <p:nvSpPr>
          <p:cNvPr id="21" name="Subtitle 5">
            <a:extLst>
              <a:ext uri="{FF2B5EF4-FFF2-40B4-BE49-F238E27FC236}">
                <a16:creationId xmlns:a16="http://schemas.microsoft.com/office/drawing/2014/main" id="{6927C25B-37A5-4524-A1B7-90579CEFD77B}"/>
              </a:ext>
            </a:extLst>
          </p:cNvPr>
          <p:cNvSpPr txBox="1">
            <a:spLocks/>
          </p:cNvSpPr>
          <p:nvPr/>
        </p:nvSpPr>
        <p:spPr>
          <a:xfrm>
            <a:off x="4650072" y="5517871"/>
            <a:ext cx="2752558" cy="31904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dirty="0"/>
              <a:t>Audio Call In: 1-855-852-7677</a:t>
            </a:r>
            <a:br>
              <a:rPr lang="en-US" sz="1500" dirty="0"/>
            </a:br>
            <a:r>
              <a:rPr lang="en-US" sz="1500" dirty="0"/>
              <a:t>Access Code: 2384263</a:t>
            </a:r>
          </a:p>
        </p:txBody>
      </p:sp>
      <p:pic>
        <p:nvPicPr>
          <p:cNvPr id="3" name="Audio 2">
            <a:hlinkClick r:id="" action="ppaction://media"/>
            <a:extLst>
              <a:ext uri="{FF2B5EF4-FFF2-40B4-BE49-F238E27FC236}">
                <a16:creationId xmlns:a16="http://schemas.microsoft.com/office/drawing/2014/main" id="{35750781-F860-45B2-956F-50D3A76AD4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75054290"/>
      </p:ext>
    </p:extLst>
  </p:cSld>
  <p:clrMapOvr>
    <a:masterClrMapping/>
  </p:clrMapOvr>
  <mc:AlternateContent xmlns:mc="http://schemas.openxmlformats.org/markup-compatibility/2006" xmlns:p14="http://schemas.microsoft.com/office/powerpoint/2010/main">
    <mc:Choice Requires="p14">
      <p:transition spd="slow" p14:dur="2000" advTm="86643"/>
    </mc:Choice>
    <mc:Fallback xmlns="">
      <p:transition spd="slow" advTm="86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Excellus BCBS: Single Image Template">
  <a:themeElements>
    <a:clrScheme name="Excellus BCBS Template Color Scheme">
      <a:dk1>
        <a:sysClr val="windowText" lastClr="000000"/>
      </a:dk1>
      <a:lt1>
        <a:sysClr val="window" lastClr="FFFFFF"/>
      </a:lt1>
      <a:dk2>
        <a:srgbClr val="AFD2E1"/>
      </a:dk2>
      <a:lt2>
        <a:srgbClr val="007DC5"/>
      </a:lt2>
      <a:accent1>
        <a:srgbClr val="82D1F5"/>
      </a:accent1>
      <a:accent2>
        <a:srgbClr val="005373"/>
      </a:accent2>
      <a:accent3>
        <a:srgbClr val="A49E99"/>
      </a:accent3>
      <a:accent4>
        <a:srgbClr val="E9DFBC"/>
      </a:accent4>
      <a:accent5>
        <a:srgbClr val="F7921E"/>
      </a:accent5>
      <a:accent6>
        <a:srgbClr val="94D600"/>
      </a:accent6>
      <a:hlink>
        <a:srgbClr val="007DC5"/>
      </a:hlink>
      <a:folHlink>
        <a:srgbClr val="938D8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effectLst>
          <a:outerShdw blurRad="50800" dist="38100" dir="2700000" algn="tl" rotWithShape="0">
            <a:prstClr val="black">
              <a:alpha val="15000"/>
            </a:prstClr>
          </a:outerShdw>
        </a:effectLst>
      </a:spPr>
      <a:bodyPr rtlCol="0" anchor="ctr"/>
      <a:lstStyle>
        <a:defPPr algn="ctr">
          <a:defRPr sz="1800" dirty="0" err="1" smtClean="0">
            <a:solidFill>
              <a:schemeClr val="accent2"/>
            </a:solidFill>
            <a:latin typeface="Tahoma"/>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92024" indent="-192024">
          <a:spcBef>
            <a:spcPts val="600"/>
          </a:spcBef>
          <a:buClr>
            <a:srgbClr val="073F5E"/>
          </a:buClr>
          <a:buFont typeface="Arial"/>
          <a:buChar char="•"/>
          <a:defRPr sz="2400" dirty="0" smtClean="0">
            <a:latin typeface="Tahoma"/>
            <a:cs typeface="Tahoma"/>
          </a:defRPr>
        </a:defPPr>
      </a:lstStyle>
    </a:txDef>
  </a:objectDefaults>
  <a:extraClrSchemeLst/>
</a:theme>
</file>

<file path=ppt/theme/theme2.xml><?xml version="1.0" encoding="utf-8"?>
<a:theme xmlns:a="http://schemas.openxmlformats.org/drawingml/2006/main" name="Excellus BCBS: Multiple Images Template">
  <a:themeElements>
    <a:clrScheme name="Excellus BCBS Template Color Scheme">
      <a:dk1>
        <a:sysClr val="windowText" lastClr="000000"/>
      </a:dk1>
      <a:lt1>
        <a:sysClr val="window" lastClr="FFFFFF"/>
      </a:lt1>
      <a:dk2>
        <a:srgbClr val="AFD2E1"/>
      </a:dk2>
      <a:lt2>
        <a:srgbClr val="007DC5"/>
      </a:lt2>
      <a:accent1>
        <a:srgbClr val="82D1F5"/>
      </a:accent1>
      <a:accent2>
        <a:srgbClr val="005373"/>
      </a:accent2>
      <a:accent3>
        <a:srgbClr val="A49E99"/>
      </a:accent3>
      <a:accent4>
        <a:srgbClr val="E9DFBC"/>
      </a:accent4>
      <a:accent5>
        <a:srgbClr val="F7921E"/>
      </a:accent5>
      <a:accent6>
        <a:srgbClr val="94D600"/>
      </a:accent6>
      <a:hlink>
        <a:srgbClr val="007DC5"/>
      </a:hlink>
      <a:folHlink>
        <a:srgbClr val="938D8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effectLst>
          <a:outerShdw blurRad="50800" dist="38100" dir="2700000" algn="tl" rotWithShape="0">
            <a:prstClr val="black">
              <a:alpha val="15000"/>
            </a:prstClr>
          </a:outerShdw>
        </a:effectLst>
      </a:spPr>
      <a:bodyPr rtlCol="0" anchor="ctr"/>
      <a:lstStyle>
        <a:defPPr algn="ctr">
          <a:defRPr dirty="0" err="1" smtClean="0">
            <a:solidFill>
              <a:schemeClr val="accent2"/>
            </a:solidFill>
            <a:latin typeface="Tahoma"/>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92024" indent="-192024">
          <a:spcBef>
            <a:spcPts val="600"/>
          </a:spcBef>
          <a:buClr>
            <a:schemeClr val="tx2"/>
          </a:buClr>
          <a:buFont typeface="Arial"/>
          <a:buChar char="•"/>
          <a:defRPr sz="2400" dirty="0" smtClean="0">
            <a:latin typeface="Tahoma"/>
            <a:cs typeface="Tahoma"/>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9558</TotalTime>
  <Words>2140</Words>
  <Application>Microsoft Office PowerPoint</Application>
  <PresentationFormat>On-screen Show (4:3)</PresentationFormat>
  <Paragraphs>269</Paragraphs>
  <Slides>14</Slides>
  <Notes>9</Notes>
  <HiddenSlides>0</HiddenSlides>
  <MMClips>13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MS PGothic</vt:lpstr>
      <vt:lpstr>Arial</vt:lpstr>
      <vt:lpstr>Calibri</vt:lpstr>
      <vt:lpstr>Tahoma</vt:lpstr>
      <vt:lpstr>Times New Roman</vt:lpstr>
      <vt:lpstr>Excellus BCBS: Single Image Template</vt:lpstr>
      <vt:lpstr>Excellus BCBS: Multiple Images Template</vt:lpstr>
      <vt:lpstr>Rochester City School District 2022 Medical Plans</vt:lpstr>
      <vt:lpstr>Excellus BlueEPO Enhanced Plan</vt:lpstr>
      <vt:lpstr>Excellus BlueEPO Core Plan</vt:lpstr>
      <vt:lpstr>Preventative Services Covered in Full</vt:lpstr>
      <vt:lpstr>Telemedicine powered by MDLIVE*</vt:lpstr>
      <vt:lpstr>Telemedicine - Setup to Get Started*</vt:lpstr>
      <vt:lpstr>Telemedicine: Text Registration Option*</vt:lpstr>
      <vt:lpstr>Telemedicine: Using MDLIVE*</vt:lpstr>
      <vt:lpstr>Telemedicine: Using MDLIVE*</vt:lpstr>
      <vt:lpstr>Wellframe Helps You Connect</vt:lpstr>
      <vt:lpstr>Wellframe App</vt:lpstr>
      <vt:lpstr>24/7 Nurse Call Line</vt:lpstr>
      <vt:lpstr>PowerPoint Presentation</vt:lpstr>
      <vt:lpstr>PowerPoint Presentation</vt:lpstr>
    </vt:vector>
  </TitlesOfParts>
  <Company>Excellus BlueCross BlueShield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Madison Leskinen</dc:creator>
  <cp:lastModifiedBy>Devarakonda, Madhavi V</cp:lastModifiedBy>
  <cp:revision>147</cp:revision>
  <cp:lastPrinted>2017-05-16T14:37:04Z</cp:lastPrinted>
  <dcterms:created xsi:type="dcterms:W3CDTF">2017-04-12T14:10:40Z</dcterms:created>
  <dcterms:modified xsi:type="dcterms:W3CDTF">2021-11-03T21:32:35Z</dcterms:modified>
</cp:coreProperties>
</file>